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</p:sldMasterIdLst>
  <p:sldIdLst>
    <p:sldId id="256" r:id="rId3"/>
    <p:sldId id="267" r:id="rId4"/>
    <p:sldId id="273" r:id="rId5"/>
    <p:sldId id="279" r:id="rId6"/>
    <p:sldId id="276" r:id="rId7"/>
    <p:sldId id="275" r:id="rId8"/>
    <p:sldId id="258" r:id="rId9"/>
    <p:sldId id="280" r:id="rId10"/>
    <p:sldId id="260" r:id="rId11"/>
    <p:sldId id="261" r:id="rId12"/>
    <p:sldId id="262" r:id="rId13"/>
    <p:sldId id="263" r:id="rId14"/>
    <p:sldId id="257" r:id="rId15"/>
    <p:sldId id="277" r:id="rId16"/>
    <p:sldId id="274" r:id="rId17"/>
    <p:sldId id="28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DROBO-FS\QuickDrops\JB\PPTX NG\Droplets\LightingOverlay.png"/>
          <p:cNvPicPr>
            <a:picLocks noChangeAspect="1"/>
          </p:cNvPicPr>
          <p:nvPr/>
        </p:nvPicPr>
        <p:blipFill>
          <a:blip r:embed="rId2">
            <a:alphaModFix amt="30000"/>
          </a:blip>
          <a:srcRect/>
          <a:stretch>
            <a:fillRect/>
          </a:stretch>
        </p:blipFill>
        <p:spPr>
          <a:xfrm>
            <a:off x="0" y="0"/>
            <a:ext cx="12192006" cy="6858000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3" name="Group 10"/>
          <p:cNvGrpSpPr/>
          <p:nvPr/>
        </p:nvGrpSpPr>
        <p:grpSpPr>
          <a:xfrm>
            <a:off x="0" y="0"/>
            <a:ext cx="2305056" cy="6857999"/>
            <a:chOff x="0" y="0"/>
            <a:chExt cx="2305056" cy="6857999"/>
          </a:xfrm>
        </p:grpSpPr>
        <p:sp>
          <p:nvSpPr>
            <p:cNvPr id="4" name="Rectangle 5"/>
            <p:cNvSpPr/>
            <p:nvPr/>
          </p:nvSpPr>
          <p:spPr>
            <a:xfrm>
              <a:off x="1209678" y="4764"/>
              <a:ext cx="23810" cy="2181228"/>
            </a:xfrm>
            <a:prstGeom prst="rect">
              <a:avLst/>
            </a:pr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5" name="Freeform 6"/>
            <p:cNvSpPr/>
            <p:nvPr/>
          </p:nvSpPr>
          <p:spPr>
            <a:xfrm>
              <a:off x="1128717" y="2176464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val 28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6" name="Freeform 7"/>
            <p:cNvSpPr/>
            <p:nvPr/>
          </p:nvSpPr>
          <p:spPr>
            <a:xfrm>
              <a:off x="1123953" y="4021138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7" name="Rectangle 8"/>
            <p:cNvSpPr/>
            <p:nvPr/>
          </p:nvSpPr>
          <p:spPr>
            <a:xfrm>
              <a:off x="414342" y="9528"/>
              <a:ext cx="28575" cy="4481510"/>
            </a:xfrm>
            <a:prstGeom prst="rect">
              <a:avLst/>
            </a:pr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8" name="Freeform 9"/>
            <p:cNvSpPr/>
            <p:nvPr/>
          </p:nvSpPr>
          <p:spPr>
            <a:xfrm>
              <a:off x="333371" y="448151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9" name="Freeform 10"/>
            <p:cNvSpPr/>
            <p:nvPr/>
          </p:nvSpPr>
          <p:spPr>
            <a:xfrm>
              <a:off x="190496" y="9528"/>
              <a:ext cx="152403" cy="9080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"/>
                <a:gd name="f4" fmla="val 572"/>
                <a:gd name="f5" fmla="val 15"/>
                <a:gd name="f6" fmla="val 566"/>
                <a:gd name="f7" fmla="val 81"/>
                <a:gd name="f8" fmla="val 380"/>
                <a:gd name="f9" fmla="val 383"/>
                <a:gd name="f10" fmla="*/ f0 1 96"/>
                <a:gd name="f11" fmla="*/ f1 1 572"/>
                <a:gd name="f12" fmla="+- f4 0 f2"/>
                <a:gd name="f13" fmla="+- f3 0 f2"/>
                <a:gd name="f14" fmla="*/ f13 1 96"/>
                <a:gd name="f15" fmla="*/ f12 1 572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6" h="572">
                  <a:moveTo>
                    <a:pt x="f5" y="f4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7" y="f2"/>
                  </a:lnTo>
                  <a:lnTo>
                    <a:pt x="f3" y="f2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0" name="Freeform 11"/>
            <p:cNvSpPr/>
            <p:nvPr/>
          </p:nvSpPr>
          <p:spPr>
            <a:xfrm>
              <a:off x="1290639" y="14292"/>
              <a:ext cx="376239" cy="18018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7"/>
                <a:gd name="f4" fmla="val 1135"/>
                <a:gd name="f5" fmla="val 222"/>
                <a:gd name="f6" fmla="val 620"/>
                <a:gd name="f7" fmla="val 18"/>
                <a:gd name="f8" fmla="val 617"/>
                <a:gd name="f9" fmla="val 1129"/>
                <a:gd name="f10" fmla="*/ f0 1 237"/>
                <a:gd name="f11" fmla="*/ f1 1 1135"/>
                <a:gd name="f12" fmla="+- f4 0 f2"/>
                <a:gd name="f13" fmla="+- f3 0 f2"/>
                <a:gd name="f14" fmla="*/ f13 1 237"/>
                <a:gd name="f15" fmla="*/ f12 1 1135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37" h="1135">
                  <a:moveTo>
                    <a:pt x="f5" y="f4"/>
                  </a:moveTo>
                  <a:lnTo>
                    <a:pt x="f2" y="f6"/>
                  </a:lnTo>
                  <a:lnTo>
                    <a:pt x="f2" y="f2"/>
                  </a:lnTo>
                  <a:lnTo>
                    <a:pt x="f7" y="f2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1" name="Freeform 12"/>
            <p:cNvSpPr/>
            <p:nvPr/>
          </p:nvSpPr>
          <p:spPr>
            <a:xfrm>
              <a:off x="1600200" y="1801816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val 28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2" name="Freeform 13"/>
            <p:cNvSpPr/>
            <p:nvPr/>
          </p:nvSpPr>
          <p:spPr>
            <a:xfrm>
              <a:off x="1381128" y="9528"/>
              <a:ext cx="371475" cy="14255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4"/>
                <a:gd name="f4" fmla="val 898"/>
                <a:gd name="f5" fmla="val 219"/>
                <a:gd name="f6" fmla="val 383"/>
                <a:gd name="f7" fmla="val 15"/>
                <a:gd name="f8" fmla="val 380"/>
                <a:gd name="f9" fmla="val 892"/>
                <a:gd name="f10" fmla="*/ f0 1 234"/>
                <a:gd name="f11" fmla="*/ f1 1 898"/>
                <a:gd name="f12" fmla="+- f4 0 f2"/>
                <a:gd name="f13" fmla="+- f3 0 f2"/>
                <a:gd name="f14" fmla="*/ f13 1 234"/>
                <a:gd name="f15" fmla="*/ f12 1 898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34" h="898">
                  <a:moveTo>
                    <a:pt x="f5" y="f4"/>
                  </a:moveTo>
                  <a:lnTo>
                    <a:pt x="f2" y="f6"/>
                  </a:lnTo>
                  <a:lnTo>
                    <a:pt x="f2" y="f2"/>
                  </a:lnTo>
                  <a:lnTo>
                    <a:pt x="f7" y="f2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3" name="Freeform 14"/>
            <p:cNvSpPr/>
            <p:nvPr/>
          </p:nvSpPr>
          <p:spPr>
            <a:xfrm>
              <a:off x="1643067" y="0"/>
              <a:ext cx="152403" cy="912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"/>
                <a:gd name="f4" fmla="val 575"/>
                <a:gd name="f5" fmla="val 78"/>
                <a:gd name="f6" fmla="val 192"/>
                <a:gd name="f7" fmla="val 6"/>
                <a:gd name="f8" fmla="val 15"/>
                <a:gd name="f9" fmla="val 189"/>
                <a:gd name="f10" fmla="*/ f0 1 96"/>
                <a:gd name="f11" fmla="*/ f1 1 575"/>
                <a:gd name="f12" fmla="+- f4 0 f2"/>
                <a:gd name="f13" fmla="+- f3 0 f2"/>
                <a:gd name="f14" fmla="*/ f13 1 96"/>
                <a:gd name="f15" fmla="*/ f12 1 575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6" h="575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4" name="Freeform 15"/>
            <p:cNvSpPr/>
            <p:nvPr/>
          </p:nvSpPr>
          <p:spPr>
            <a:xfrm>
              <a:off x="1685925" y="1420813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5" name="Freeform 16"/>
            <p:cNvSpPr/>
            <p:nvPr/>
          </p:nvSpPr>
          <p:spPr>
            <a:xfrm>
              <a:off x="1685925" y="90329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6" name="Freeform 17"/>
            <p:cNvSpPr/>
            <p:nvPr/>
          </p:nvSpPr>
          <p:spPr>
            <a:xfrm>
              <a:off x="1743075" y="4764"/>
              <a:ext cx="419096" cy="5222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"/>
                <a:gd name="f4" fmla="val 329"/>
                <a:gd name="f5" fmla="val 252"/>
                <a:gd name="f6" fmla="val 45"/>
                <a:gd name="f7" fmla="val 120"/>
                <a:gd name="f8" fmla="val 6"/>
                <a:gd name="f9" fmla="val 15"/>
                <a:gd name="f10" fmla="val 60"/>
                <a:gd name="f11" fmla="val 111"/>
                <a:gd name="f12" fmla="val 317"/>
                <a:gd name="f13" fmla="*/ f0 1 264"/>
                <a:gd name="f14" fmla="*/ f1 1 329"/>
                <a:gd name="f15" fmla="+- f4 0 f2"/>
                <a:gd name="f16" fmla="+- f3 0 f2"/>
                <a:gd name="f17" fmla="*/ f16 1 264"/>
                <a:gd name="f18" fmla="*/ f15 1 329"/>
                <a:gd name="f19" fmla="*/ 0 1 f17"/>
                <a:gd name="f20" fmla="*/ f3 1 f17"/>
                <a:gd name="f21" fmla="*/ 0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64" h="329">
                  <a:moveTo>
                    <a:pt x="f5" y="f4"/>
                  </a:moveTo>
                  <a:lnTo>
                    <a:pt x="f6" y="f7"/>
                  </a:lnTo>
                  <a:lnTo>
                    <a:pt x="f2" y="f8"/>
                  </a:lnTo>
                  <a:lnTo>
                    <a:pt x="f9" y="f2"/>
                  </a:lnTo>
                  <a:lnTo>
                    <a:pt x="f10" y="f11"/>
                  </a:lnTo>
                  <a:lnTo>
                    <a:pt x="f3" y="f12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7" name="Freeform 18"/>
            <p:cNvSpPr/>
            <p:nvPr/>
          </p:nvSpPr>
          <p:spPr>
            <a:xfrm>
              <a:off x="2119314" y="488947"/>
              <a:ext cx="161921" cy="1476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"/>
                <a:gd name="f4" fmla="val 31"/>
                <a:gd name="f5" fmla="val 17"/>
                <a:gd name="f6" fmla="val 13"/>
                <a:gd name="f7" fmla="val 9"/>
                <a:gd name="f8" fmla="val 30"/>
                <a:gd name="f9" fmla="val 6"/>
                <a:gd name="f10" fmla="val 27"/>
                <a:gd name="f11" fmla="val 20"/>
                <a:gd name="f12" fmla="val 10"/>
                <a:gd name="f13" fmla="val 4"/>
                <a:gd name="f14" fmla="val 1"/>
                <a:gd name="f15" fmla="val 21"/>
                <a:gd name="f16" fmla="val 25"/>
                <a:gd name="f17" fmla="val 28"/>
                <a:gd name="f18" fmla="val 14"/>
                <a:gd name="f19" fmla="val 11"/>
                <a:gd name="f20" fmla="val 5"/>
                <a:gd name="f21" fmla="val 7"/>
                <a:gd name="f22" fmla="val 12"/>
                <a:gd name="f23" fmla="val 19"/>
                <a:gd name="f24" fmla="val 24"/>
                <a:gd name="f25" fmla="val 26"/>
                <a:gd name="f26" fmla="val 23"/>
                <a:gd name="f27" fmla="*/ f0 1 34"/>
                <a:gd name="f28" fmla="*/ f1 1 31"/>
                <a:gd name="f29" fmla="+- f4 0 f2"/>
                <a:gd name="f30" fmla="+- f3 0 f2"/>
                <a:gd name="f31" fmla="*/ f30 1 34"/>
                <a:gd name="f32" fmla="*/ f29 1 31"/>
                <a:gd name="f33" fmla="*/ 0 1 f31"/>
                <a:gd name="f34" fmla="*/ f3 1 f31"/>
                <a:gd name="f35" fmla="*/ 0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4" h="31">
                  <a:moveTo>
                    <a:pt x="f5" y="f4"/>
                  </a:moveTo>
                  <a:cubicBezTo>
                    <a:pt x="f6" y="f4"/>
                    <a:pt x="f7" y="f8"/>
                    <a:pt x="f9" y="f10"/>
                  </a:cubicBezTo>
                  <a:cubicBezTo>
                    <a:pt x="f2" y="f11"/>
                    <a:pt x="f2" y="f12"/>
                    <a:pt x="f9" y="f13"/>
                  </a:cubicBezTo>
                  <a:cubicBezTo>
                    <a:pt x="f7" y="f14"/>
                    <a:pt x="f6" y="f2"/>
                    <a:pt x="f5" y="f2"/>
                  </a:cubicBezTo>
                  <a:cubicBezTo>
                    <a:pt x="f15" y="f2"/>
                    <a:pt x="f16" y="f14"/>
                    <a:pt x="f17" y="f13"/>
                  </a:cubicBezTo>
                  <a:cubicBezTo>
                    <a:pt x="f3" y="f12"/>
                    <a:pt x="f3" y="f11"/>
                    <a:pt x="f17" y="f10"/>
                  </a:cubicBezTo>
                  <a:cubicBezTo>
                    <a:pt x="f16" y="f8"/>
                    <a:pt x="f15" y="f4"/>
                    <a:pt x="f5" y="f4"/>
                  </a:cubicBezTo>
                  <a:close/>
                  <a:moveTo>
                    <a:pt x="f5" y="f13"/>
                  </a:moveTo>
                  <a:cubicBezTo>
                    <a:pt x="f18" y="f13"/>
                    <a:pt x="f19" y="f20"/>
                    <a:pt x="f7" y="f21"/>
                  </a:cubicBezTo>
                  <a:cubicBezTo>
                    <a:pt x="f13" y="f22"/>
                    <a:pt x="f13" y="f23"/>
                    <a:pt x="f7" y="f24"/>
                  </a:cubicBezTo>
                  <a:cubicBezTo>
                    <a:pt x="f19" y="f25"/>
                    <a:pt x="f18" y="f10"/>
                    <a:pt x="f5" y="f10"/>
                  </a:cubicBezTo>
                  <a:cubicBezTo>
                    <a:pt x="f11" y="f10"/>
                    <a:pt x="f26" y="f25"/>
                    <a:pt x="f16" y="f24"/>
                  </a:cubicBezTo>
                  <a:cubicBezTo>
                    <a:pt x="f8" y="f23"/>
                    <a:pt x="f8" y="f22"/>
                    <a:pt x="f16" y="f21"/>
                  </a:cubicBezTo>
                  <a:cubicBezTo>
                    <a:pt x="f26" y="f20"/>
                    <a:pt x="f11" y="f13"/>
                    <a:pt x="f5" y="f13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8" name="Freeform 19"/>
            <p:cNvSpPr/>
            <p:nvPr/>
          </p:nvSpPr>
          <p:spPr>
            <a:xfrm>
              <a:off x="952503" y="4764"/>
              <a:ext cx="152403" cy="9080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"/>
                <a:gd name="f4" fmla="val 572"/>
                <a:gd name="f5" fmla="val 15"/>
                <a:gd name="f6" fmla="val 189"/>
                <a:gd name="f7" fmla="val 81"/>
                <a:gd name="f8" fmla="val 6"/>
                <a:gd name="f9" fmla="val 192"/>
                <a:gd name="f10" fmla="*/ f0 1 96"/>
                <a:gd name="f11" fmla="*/ f1 1 572"/>
                <a:gd name="f12" fmla="+- f4 0 f2"/>
                <a:gd name="f13" fmla="+- f3 0 f2"/>
                <a:gd name="f14" fmla="*/ f13 1 96"/>
                <a:gd name="f15" fmla="*/ f12 1 572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6" h="572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19" name="Freeform 20"/>
            <p:cNvSpPr/>
            <p:nvPr/>
          </p:nvSpPr>
          <p:spPr>
            <a:xfrm>
              <a:off x="866778" y="90329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12"/>
                <a:gd name="f10" fmla="val 29"/>
                <a:gd name="f11" fmla="val 36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9"/>
                    <a:pt x="f7" y="f4"/>
                  </a:cubicBezTo>
                  <a:cubicBezTo>
                    <a:pt x="f7" y="f10"/>
                    <a:pt x="f8" y="f11"/>
                    <a:pt x="f4" y="f11"/>
                  </a:cubicBezTo>
                  <a:cubicBezTo>
                    <a:pt x="f10" y="f11"/>
                    <a:pt x="f11" y="f10"/>
                    <a:pt x="f11" y="f4"/>
                  </a:cubicBezTo>
                  <a:cubicBezTo>
                    <a:pt x="f11" y="f9"/>
                    <a:pt x="f10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0" name="Freeform 21"/>
            <p:cNvSpPr/>
            <p:nvPr/>
          </p:nvSpPr>
          <p:spPr>
            <a:xfrm>
              <a:off x="890589" y="1554159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8"/>
                <a:gd name="f10" fmla="val 36"/>
                <a:gd name="f11" fmla="val 29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1" name="Freeform 22"/>
            <p:cNvSpPr/>
            <p:nvPr/>
          </p:nvSpPr>
          <p:spPr>
            <a:xfrm>
              <a:off x="738185" y="5622929"/>
              <a:ext cx="338135" cy="12160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3"/>
                <a:gd name="f4" fmla="val 766"/>
                <a:gd name="f5" fmla="val 195"/>
                <a:gd name="f6" fmla="val 464"/>
                <a:gd name="f7" fmla="val 6"/>
                <a:gd name="f8" fmla="val 12"/>
                <a:gd name="f9" fmla="val 461"/>
                <a:gd name="f10" fmla="*/ f0 1 213"/>
                <a:gd name="f11" fmla="*/ f1 1 766"/>
                <a:gd name="f12" fmla="+- f4 0 f2"/>
                <a:gd name="f13" fmla="+- f3 0 f2"/>
                <a:gd name="f14" fmla="*/ f13 1 213"/>
                <a:gd name="f15" fmla="*/ f12 1 766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13" h="766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2" name="Freeform 23"/>
            <p:cNvSpPr/>
            <p:nvPr/>
          </p:nvSpPr>
          <p:spPr>
            <a:xfrm>
              <a:off x="647696" y="5480054"/>
              <a:ext cx="157167" cy="1571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"/>
                <a:gd name="f4" fmla="val 17"/>
                <a:gd name="f5" fmla="val 8"/>
                <a:gd name="f6" fmla="val 26"/>
                <a:gd name="f7" fmla="val 4"/>
                <a:gd name="f8" fmla="val 10"/>
                <a:gd name="f9" fmla="val 24"/>
                <a:gd name="f10" fmla="val 29"/>
                <a:gd name="f11" fmla="val 23"/>
                <a:gd name="f12" fmla="*/ f0 1 33"/>
                <a:gd name="f13" fmla="*/ f1 1 33"/>
                <a:gd name="f14" fmla="+- f3 0 f2"/>
                <a:gd name="f15" fmla="*/ f14 1 33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3" h="33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3" name="Freeform 24"/>
            <p:cNvSpPr/>
            <p:nvPr/>
          </p:nvSpPr>
          <p:spPr>
            <a:xfrm>
              <a:off x="66678" y="90329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32"/>
                <a:gd name="f8" fmla="val 4"/>
                <a:gd name="f9" fmla="val 12"/>
                <a:gd name="f10" fmla="val 29"/>
                <a:gd name="f11" fmla="val 36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7" y="f2"/>
                    <a:pt x="f3" y="f5"/>
                    <a:pt x="f3" y="f4"/>
                  </a:cubicBezTo>
                  <a:cubicBezTo>
                    <a:pt x="f3" y="f6"/>
                    <a:pt x="f7" y="f3"/>
                    <a:pt x="f4" y="f3"/>
                  </a:cubicBezTo>
                  <a:close/>
                  <a:moveTo>
                    <a:pt x="f4" y="f8"/>
                  </a:moveTo>
                  <a:cubicBezTo>
                    <a:pt x="f9" y="f8"/>
                    <a:pt x="f8" y="f9"/>
                    <a:pt x="f8" y="f4"/>
                  </a:cubicBezTo>
                  <a:cubicBezTo>
                    <a:pt x="f8" y="f10"/>
                    <a:pt x="f9" y="f11"/>
                    <a:pt x="f4" y="f11"/>
                  </a:cubicBezTo>
                  <a:cubicBezTo>
                    <a:pt x="f10" y="f11"/>
                    <a:pt x="f11" y="f10"/>
                    <a:pt x="f11" y="f4"/>
                  </a:cubicBezTo>
                  <a:cubicBezTo>
                    <a:pt x="f11" y="f9"/>
                    <a:pt x="f10" y="f8"/>
                    <a:pt x="f4" y="f8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4" name="Freeform 25"/>
            <p:cNvSpPr/>
            <p:nvPr/>
          </p:nvSpPr>
          <p:spPr>
            <a:xfrm>
              <a:off x="0" y="3897309"/>
              <a:ext cx="133346" cy="2667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4"/>
                <a:gd name="f4" fmla="val 168"/>
                <a:gd name="f5" fmla="val 69"/>
                <a:gd name="f6" fmla="val 6"/>
                <a:gd name="f7" fmla="val 12"/>
                <a:gd name="f8" fmla="val 162"/>
                <a:gd name="f9" fmla="*/ f0 1 84"/>
                <a:gd name="f10" fmla="*/ f1 1 168"/>
                <a:gd name="f11" fmla="+- f4 0 f2"/>
                <a:gd name="f12" fmla="+- f3 0 f2"/>
                <a:gd name="f13" fmla="*/ f12 1 84"/>
                <a:gd name="f14" fmla="*/ f11 1 168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84" h="168">
                  <a:moveTo>
                    <a:pt x="f5" y="f4"/>
                  </a:move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5" name="Freeform 26"/>
            <p:cNvSpPr/>
            <p:nvPr/>
          </p:nvSpPr>
          <p:spPr>
            <a:xfrm>
              <a:off x="66678" y="4149720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8"/>
                <a:gd name="f10" fmla="val 36"/>
                <a:gd name="f11" fmla="val 29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6" name="Freeform 27"/>
            <p:cNvSpPr/>
            <p:nvPr/>
          </p:nvSpPr>
          <p:spPr>
            <a:xfrm>
              <a:off x="0" y="1644648"/>
              <a:ext cx="133346" cy="2698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4"/>
                <a:gd name="f4" fmla="val 170"/>
                <a:gd name="f5" fmla="val 12"/>
                <a:gd name="f6" fmla="val 164"/>
                <a:gd name="f7" fmla="val 69"/>
                <a:gd name="f8" fmla="val 6"/>
                <a:gd name="f9" fmla="*/ f0 1 84"/>
                <a:gd name="f10" fmla="*/ f1 1 170"/>
                <a:gd name="f11" fmla="+- f4 0 f2"/>
                <a:gd name="f12" fmla="+- f3 0 f2"/>
                <a:gd name="f13" fmla="*/ f12 1 84"/>
                <a:gd name="f14" fmla="*/ f11 1 170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84" h="170">
                  <a:moveTo>
                    <a:pt x="f5" y="f4"/>
                  </a:move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7" name="Freeform 28"/>
            <p:cNvSpPr/>
            <p:nvPr/>
          </p:nvSpPr>
          <p:spPr>
            <a:xfrm>
              <a:off x="66678" y="1468434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8"/>
                <a:gd name="f10" fmla="val 36"/>
                <a:gd name="f11" fmla="val 29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8" name="Freeform 29"/>
            <p:cNvSpPr/>
            <p:nvPr/>
          </p:nvSpPr>
          <p:spPr>
            <a:xfrm>
              <a:off x="695328" y="4764"/>
              <a:ext cx="309560" cy="1558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5"/>
                <a:gd name="f4" fmla="val 982"/>
                <a:gd name="f5" fmla="val 177"/>
                <a:gd name="f6" fmla="val 805"/>
                <a:gd name="f7" fmla="val 629"/>
                <a:gd name="f8" fmla="val 18"/>
                <a:gd name="f9" fmla="val 623"/>
                <a:gd name="f10" fmla="val 796"/>
                <a:gd name="f11" fmla="*/ f0 1 195"/>
                <a:gd name="f12" fmla="*/ f1 1 982"/>
                <a:gd name="f13" fmla="+- f4 0 f2"/>
                <a:gd name="f14" fmla="+- f3 0 f2"/>
                <a:gd name="f15" fmla="*/ f14 1 195"/>
                <a:gd name="f16" fmla="*/ f13 1 982"/>
                <a:gd name="f17" fmla="*/ 0 1 f15"/>
                <a:gd name="f18" fmla="*/ f3 1 f15"/>
                <a:gd name="f19" fmla="*/ 0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95" h="982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2" y="f2"/>
                  </a:lnTo>
                  <a:lnTo>
                    <a:pt x="f8" y="f2"/>
                  </a:lnTo>
                  <a:lnTo>
                    <a:pt x="f8" y="f9"/>
                  </a:lnTo>
                  <a:lnTo>
                    <a:pt x="f3" y="f10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29" name="Freeform 30"/>
            <p:cNvSpPr/>
            <p:nvPr/>
          </p:nvSpPr>
          <p:spPr>
            <a:xfrm>
              <a:off x="57150" y="4881560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2"/>
                <a:gd name="f9" fmla="val 11"/>
                <a:gd name="f10" fmla="val 29"/>
                <a:gd name="f11" fmla="val 36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9"/>
                    <a:pt x="f7" y="f4"/>
                  </a:cubicBezTo>
                  <a:cubicBezTo>
                    <a:pt x="f7" y="f10"/>
                    <a:pt x="f8" y="f11"/>
                    <a:pt x="f4" y="f11"/>
                  </a:cubicBezTo>
                  <a:cubicBezTo>
                    <a:pt x="f10" y="f11"/>
                    <a:pt x="f11" y="f10"/>
                    <a:pt x="f11" y="f4"/>
                  </a:cubicBezTo>
                  <a:cubicBezTo>
                    <a:pt x="f11" y="f9"/>
                    <a:pt x="f10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0" name="Freeform 31"/>
            <p:cNvSpPr/>
            <p:nvPr/>
          </p:nvSpPr>
          <p:spPr>
            <a:xfrm>
              <a:off x="138110" y="5060947"/>
              <a:ext cx="304796" cy="1777995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192"/>
                <a:gd name="f5" fmla="val 1120"/>
                <a:gd name="f6" fmla="val 177"/>
                <a:gd name="f7" fmla="val 183"/>
                <a:gd name="f8" fmla="val 15"/>
                <a:gd name="f9" fmla="val 354"/>
                <a:gd name="f10" fmla="*/ f1 1 192"/>
                <a:gd name="f11" fmla="*/ f2 1 1120"/>
                <a:gd name="f12" fmla="+- f5 0 f3"/>
                <a:gd name="f13" fmla="+- f4 0 f3"/>
                <a:gd name="f14" fmla="*/ f13 1 192"/>
                <a:gd name="f15" fmla="*/ f12 1 1120"/>
                <a:gd name="f16" fmla="*/ 0 1 f14"/>
                <a:gd name="f17" fmla="*/ f4 1 f14"/>
                <a:gd name="f18" fmla="*/ 0 1 f15"/>
                <a:gd name="f19" fmla="*/ f5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92" h="1120">
                  <a:moveTo>
                    <a:pt x="f4" y="f5"/>
                  </a:moveTo>
                  <a:lnTo>
                    <a:pt x="f6" y="f5"/>
                  </a:lnTo>
                  <a:lnTo>
                    <a:pt x="f6" y="f0"/>
                  </a:lnTo>
                  <a:lnTo>
                    <a:pt x="f3" y="f7"/>
                  </a:lnTo>
                  <a:lnTo>
                    <a:pt x="f3" y="f3"/>
                  </a:lnTo>
                  <a:lnTo>
                    <a:pt x="f8" y="f3"/>
                  </a:lnTo>
                  <a:lnTo>
                    <a:pt x="f8" y="f6"/>
                  </a:lnTo>
                  <a:lnTo>
                    <a:pt x="f4" y="f9"/>
                  </a:lnTo>
                  <a:lnTo>
                    <a:pt x="f4" y="f5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1" name="Freeform 32"/>
            <p:cNvSpPr/>
            <p:nvPr/>
          </p:nvSpPr>
          <p:spPr>
            <a:xfrm>
              <a:off x="561971" y="6430966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2"/>
                <a:gd name="f9" fmla="val 11"/>
                <a:gd name="f10" fmla="val 29"/>
                <a:gd name="f11" fmla="val 36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9"/>
                    <a:pt x="f7" y="f4"/>
                  </a:cubicBezTo>
                  <a:cubicBezTo>
                    <a:pt x="f7" y="f10"/>
                    <a:pt x="f8" y="f11"/>
                    <a:pt x="f4" y="f11"/>
                  </a:cubicBezTo>
                  <a:cubicBezTo>
                    <a:pt x="f10" y="f11"/>
                    <a:pt x="f11" y="f10"/>
                    <a:pt x="f11" y="f4"/>
                  </a:cubicBezTo>
                  <a:cubicBezTo>
                    <a:pt x="f11" y="f9"/>
                    <a:pt x="f10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2" name="Rectangle 33"/>
            <p:cNvSpPr/>
            <p:nvPr/>
          </p:nvSpPr>
          <p:spPr>
            <a:xfrm>
              <a:off x="642942" y="6610353"/>
              <a:ext cx="23810" cy="242892"/>
            </a:xfrm>
            <a:prstGeom prst="rect">
              <a:avLst/>
            </a:pr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3" name="Freeform 34"/>
            <p:cNvSpPr/>
            <p:nvPr/>
          </p:nvSpPr>
          <p:spPr>
            <a:xfrm>
              <a:off x="76196" y="6430966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32"/>
                <a:gd name="f8" fmla="val 4"/>
                <a:gd name="f9" fmla="val 12"/>
                <a:gd name="f10" fmla="val 11"/>
                <a:gd name="f11" fmla="val 29"/>
                <a:gd name="f12" fmla="val 36"/>
                <a:gd name="f13" fmla="*/ f0 1 40"/>
                <a:gd name="f14" fmla="*/ f1 1 40"/>
                <a:gd name="f15" fmla="+- f3 0 f2"/>
                <a:gd name="f16" fmla="*/ f15 1 40"/>
                <a:gd name="f17" fmla="*/ 0 1 f16"/>
                <a:gd name="f18" fmla="*/ f3 1 f16"/>
                <a:gd name="f19" fmla="*/ f17 f13 1"/>
                <a:gd name="f20" fmla="*/ f18 f13 1"/>
                <a:gd name="f21" fmla="*/ f18 f14 1"/>
                <a:gd name="f22" fmla="*/ f17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7" y="f2"/>
                    <a:pt x="f3" y="f5"/>
                    <a:pt x="f3" y="f4"/>
                  </a:cubicBezTo>
                  <a:cubicBezTo>
                    <a:pt x="f3" y="f6"/>
                    <a:pt x="f7" y="f3"/>
                    <a:pt x="f4" y="f3"/>
                  </a:cubicBezTo>
                  <a:close/>
                  <a:moveTo>
                    <a:pt x="f4" y="f8"/>
                  </a:moveTo>
                  <a:cubicBezTo>
                    <a:pt x="f9" y="f8"/>
                    <a:pt x="f8" y="f10"/>
                    <a:pt x="f8" y="f4"/>
                  </a:cubicBezTo>
                  <a:cubicBezTo>
                    <a:pt x="f8" y="f11"/>
                    <a:pt x="f9" y="f12"/>
                    <a:pt x="f4" y="f12"/>
                  </a:cubicBezTo>
                  <a:cubicBezTo>
                    <a:pt x="f11" y="f12"/>
                    <a:pt x="f12" y="f11"/>
                    <a:pt x="f12" y="f4"/>
                  </a:cubicBezTo>
                  <a:cubicBezTo>
                    <a:pt x="f12" y="f10"/>
                    <a:pt x="f11" y="f8"/>
                    <a:pt x="f4" y="f8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4" name="Freeform 35"/>
            <p:cNvSpPr/>
            <p:nvPr/>
          </p:nvSpPr>
          <p:spPr>
            <a:xfrm>
              <a:off x="0" y="5978520"/>
              <a:ext cx="190496" cy="4619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"/>
                <a:gd name="f4" fmla="val 291"/>
                <a:gd name="f5" fmla="val 105"/>
                <a:gd name="f6" fmla="val 114"/>
                <a:gd name="f7" fmla="val 9"/>
                <a:gd name="f8" fmla="val 12"/>
                <a:gd name="f9" fmla="val 108"/>
                <a:gd name="f10" fmla="*/ f0 1 120"/>
                <a:gd name="f11" fmla="*/ f1 1 291"/>
                <a:gd name="f12" fmla="+- f4 0 f2"/>
                <a:gd name="f13" fmla="+- f3 0 f2"/>
                <a:gd name="f14" fmla="*/ f13 1 120"/>
                <a:gd name="f15" fmla="*/ f12 1 291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20" h="291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5" name="Freeform 36"/>
            <p:cNvSpPr/>
            <p:nvPr/>
          </p:nvSpPr>
          <p:spPr>
            <a:xfrm>
              <a:off x="1014417" y="1801816"/>
              <a:ext cx="214317" cy="7556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5"/>
                <a:gd name="f4" fmla="val 476"/>
                <a:gd name="f5" fmla="val 12"/>
                <a:gd name="f6" fmla="val 128"/>
                <a:gd name="f7" fmla="val 126"/>
                <a:gd name="f8" fmla="val 9"/>
                <a:gd name="f9" fmla="val 131"/>
                <a:gd name="f10" fmla="*/ f0 1 135"/>
                <a:gd name="f11" fmla="*/ f1 1 476"/>
                <a:gd name="f12" fmla="+- f4 0 f2"/>
                <a:gd name="f13" fmla="+- f3 0 f2"/>
                <a:gd name="f14" fmla="*/ f13 1 135"/>
                <a:gd name="f15" fmla="*/ f12 1 476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35" h="476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6" name="Freeform 37"/>
            <p:cNvSpPr/>
            <p:nvPr/>
          </p:nvSpPr>
          <p:spPr>
            <a:xfrm>
              <a:off x="938210" y="2547939"/>
              <a:ext cx="166685" cy="1603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"/>
                <a:gd name="f4" fmla="val 34"/>
                <a:gd name="f5" fmla="val 18"/>
                <a:gd name="f6" fmla="val 8"/>
                <a:gd name="f7" fmla="val 26"/>
                <a:gd name="f8" fmla="val 17"/>
                <a:gd name="f9" fmla="val 7"/>
                <a:gd name="f10" fmla="val 27"/>
                <a:gd name="f11" fmla="val 4"/>
                <a:gd name="f12" fmla="val 10"/>
                <a:gd name="f13" fmla="val 24"/>
                <a:gd name="f14" fmla="val 30"/>
                <a:gd name="f15" fmla="val 25"/>
                <a:gd name="f16" fmla="val 31"/>
                <a:gd name="f17" fmla="*/ f0 1 35"/>
                <a:gd name="f18" fmla="*/ f1 1 34"/>
                <a:gd name="f19" fmla="+- f4 0 f2"/>
                <a:gd name="f20" fmla="+- f3 0 f2"/>
                <a:gd name="f21" fmla="*/ f20 1 35"/>
                <a:gd name="f22" fmla="*/ f19 1 34"/>
                <a:gd name="f23" fmla="*/ 0 1 f21"/>
                <a:gd name="f24" fmla="*/ f3 1 f21"/>
                <a:gd name="f25" fmla="*/ 0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5" h="34">
                  <a:moveTo>
                    <a:pt x="f5" y="f4"/>
                  </a:moveTo>
                  <a:cubicBezTo>
                    <a:pt x="f6" y="f4"/>
                    <a:pt x="f2" y="f7"/>
                    <a:pt x="f2" y="f8"/>
                  </a:cubicBezTo>
                  <a:cubicBezTo>
                    <a:pt x="f2" y="f9"/>
                    <a:pt x="f6" y="f2"/>
                    <a:pt x="f5" y="f2"/>
                  </a:cubicBezTo>
                  <a:cubicBezTo>
                    <a:pt x="f10" y="f2"/>
                    <a:pt x="f3" y="f9"/>
                    <a:pt x="f3" y="f8"/>
                  </a:cubicBezTo>
                  <a:cubicBezTo>
                    <a:pt x="f3" y="f7"/>
                    <a:pt x="f10" y="f4"/>
                    <a:pt x="f5" y="f4"/>
                  </a:cubicBezTo>
                  <a:close/>
                  <a:moveTo>
                    <a:pt x="f5" y="f11"/>
                  </a:moveTo>
                  <a:cubicBezTo>
                    <a:pt x="f12" y="f11"/>
                    <a:pt x="f11" y="f12"/>
                    <a:pt x="f11" y="f8"/>
                  </a:cubicBezTo>
                  <a:cubicBezTo>
                    <a:pt x="f11" y="f13"/>
                    <a:pt x="f12" y="f14"/>
                    <a:pt x="f5" y="f14"/>
                  </a:cubicBezTo>
                  <a:cubicBezTo>
                    <a:pt x="f15" y="f14"/>
                    <a:pt x="f16" y="f13"/>
                    <a:pt x="f16" y="f8"/>
                  </a:cubicBezTo>
                  <a:cubicBezTo>
                    <a:pt x="f16" y="f12"/>
                    <a:pt x="f15" y="f11"/>
                    <a:pt x="f5" y="f11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7" name="Freeform 38"/>
            <p:cNvSpPr/>
            <p:nvPr/>
          </p:nvSpPr>
          <p:spPr>
            <a:xfrm>
              <a:off x="595310" y="4764"/>
              <a:ext cx="638178" cy="40259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2"/>
                <a:gd name="f4" fmla="val 2536"/>
                <a:gd name="f5" fmla="val 387"/>
                <a:gd name="f6" fmla="val 2311"/>
                <a:gd name="f7" fmla="val 1925"/>
                <a:gd name="f8" fmla="val 15"/>
                <a:gd name="f9" fmla="val 1916"/>
                <a:gd name="f10" fmla="val 2302"/>
                <a:gd name="f11" fmla="*/ f0 1 402"/>
                <a:gd name="f12" fmla="*/ f1 1 2536"/>
                <a:gd name="f13" fmla="+- f4 0 f2"/>
                <a:gd name="f14" fmla="+- f3 0 f2"/>
                <a:gd name="f15" fmla="*/ f14 1 402"/>
                <a:gd name="f16" fmla="*/ f13 1 2536"/>
                <a:gd name="f17" fmla="*/ 0 1 f15"/>
                <a:gd name="f18" fmla="*/ f3 1 f15"/>
                <a:gd name="f19" fmla="*/ 0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402" h="2536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2" y="f2"/>
                  </a:lnTo>
                  <a:lnTo>
                    <a:pt x="f8" y="f2"/>
                  </a:lnTo>
                  <a:lnTo>
                    <a:pt x="f8" y="f9"/>
                  </a:lnTo>
                  <a:lnTo>
                    <a:pt x="f3" y="f10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8" name="Freeform 39"/>
            <p:cNvSpPr/>
            <p:nvPr/>
          </p:nvSpPr>
          <p:spPr>
            <a:xfrm>
              <a:off x="1223960" y="1382709"/>
              <a:ext cx="142875" cy="4762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"/>
                <a:gd name="f4" fmla="val 300"/>
                <a:gd name="f5" fmla="val 78"/>
                <a:gd name="f6" fmla="val 84"/>
                <a:gd name="f7" fmla="val 9"/>
                <a:gd name="f8" fmla="val 81"/>
                <a:gd name="f9" fmla="*/ f0 1 90"/>
                <a:gd name="f10" fmla="*/ f1 1 300"/>
                <a:gd name="f11" fmla="+- f4 0 f2"/>
                <a:gd name="f12" fmla="+- f3 0 f2"/>
                <a:gd name="f13" fmla="*/ f12 1 90"/>
                <a:gd name="f14" fmla="*/ f11 1 300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90" h="300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39" name="Freeform 40"/>
            <p:cNvSpPr/>
            <p:nvPr/>
          </p:nvSpPr>
          <p:spPr>
            <a:xfrm>
              <a:off x="1300167" y="1849438"/>
              <a:ext cx="109535" cy="1079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"/>
                <a:gd name="f4" fmla="val 12"/>
                <a:gd name="f5" fmla="val 5"/>
                <a:gd name="f6" fmla="val 18"/>
                <a:gd name="f7" fmla="val 4"/>
                <a:gd name="f8" fmla="val 8"/>
                <a:gd name="f9" fmla="val 16"/>
                <a:gd name="f10" fmla="val 19"/>
                <a:gd name="f11" fmla="*/ f0 1 23"/>
                <a:gd name="f12" fmla="*/ f1 1 23"/>
                <a:gd name="f13" fmla="+- f3 0 f2"/>
                <a:gd name="f14" fmla="*/ f13 1 23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3" h="23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0" name="Freeform 41"/>
            <p:cNvSpPr/>
            <p:nvPr/>
          </p:nvSpPr>
          <p:spPr>
            <a:xfrm>
              <a:off x="280985" y="3417890"/>
              <a:ext cx="142875" cy="4746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"/>
                <a:gd name="f4" fmla="val 299"/>
                <a:gd name="f5" fmla="val 12"/>
                <a:gd name="f6" fmla="val 80"/>
                <a:gd name="f7" fmla="val 81"/>
                <a:gd name="f8" fmla="val 8"/>
                <a:gd name="f9" fmla="val 83"/>
                <a:gd name="f10" fmla="*/ f0 1 90"/>
                <a:gd name="f11" fmla="*/ f1 1 299"/>
                <a:gd name="f12" fmla="+- f4 0 f2"/>
                <a:gd name="f13" fmla="+- f3 0 f2"/>
                <a:gd name="f14" fmla="*/ f13 1 90"/>
                <a:gd name="f15" fmla="*/ f12 1 299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0" h="299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1" name="Freeform 42"/>
            <p:cNvSpPr/>
            <p:nvPr/>
          </p:nvSpPr>
          <p:spPr>
            <a:xfrm>
              <a:off x="238128" y="3883027"/>
              <a:ext cx="109535" cy="1095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"/>
                <a:gd name="f4" fmla="val 11"/>
                <a:gd name="f5" fmla="val 5"/>
                <a:gd name="f6" fmla="val 18"/>
                <a:gd name="f7" fmla="val 12"/>
                <a:gd name="f8" fmla="val 17"/>
                <a:gd name="f9" fmla="val 4"/>
                <a:gd name="f10" fmla="val 7"/>
                <a:gd name="f11" fmla="val 8"/>
                <a:gd name="f12" fmla="val 16"/>
                <a:gd name="f13" fmla="val 19"/>
                <a:gd name="f14" fmla="val 15"/>
                <a:gd name="f15" fmla="*/ f0 1 23"/>
                <a:gd name="f16" fmla="*/ f1 1 23"/>
                <a:gd name="f17" fmla="+- f3 0 f2"/>
                <a:gd name="f18" fmla="*/ f17 1 23"/>
                <a:gd name="f19" fmla="*/ 0 1 f18"/>
                <a:gd name="f20" fmla="*/ f3 1 f18"/>
                <a:gd name="f21" fmla="*/ f19 f15 1"/>
                <a:gd name="f22" fmla="*/ f20 f15 1"/>
                <a:gd name="f23" fmla="*/ f20 f16 1"/>
                <a:gd name="f24" fmla="*/ f19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3" h="23">
                  <a:moveTo>
                    <a:pt x="f4" y="f3"/>
                  </a:moveTo>
                  <a:cubicBezTo>
                    <a:pt x="f5" y="f3"/>
                    <a:pt x="f2" y="f6"/>
                    <a:pt x="f2" y="f7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8" y="f2"/>
                    <a:pt x="f3" y="f5"/>
                    <a:pt x="f3" y="f7"/>
                  </a:cubicBezTo>
                  <a:cubicBezTo>
                    <a:pt x="f3" y="f6"/>
                    <a:pt x="f8" y="f3"/>
                    <a:pt x="f4" y="f3"/>
                  </a:cubicBezTo>
                  <a:close/>
                  <a:moveTo>
                    <a:pt x="f4" y="f9"/>
                  </a:moveTo>
                  <a:cubicBezTo>
                    <a:pt x="f10" y="f9"/>
                    <a:pt x="f9" y="f11"/>
                    <a:pt x="f9" y="f7"/>
                  </a:cubicBezTo>
                  <a:cubicBezTo>
                    <a:pt x="f9" y="f12"/>
                    <a:pt x="f10" y="f13"/>
                    <a:pt x="f4" y="f13"/>
                  </a:cubicBezTo>
                  <a:cubicBezTo>
                    <a:pt x="f14" y="f13"/>
                    <a:pt x="f13" y="f12"/>
                    <a:pt x="f13" y="f7"/>
                  </a:cubicBezTo>
                  <a:cubicBezTo>
                    <a:pt x="f13" y="f11"/>
                    <a:pt x="f14" y="f9"/>
                    <a:pt x="f4" y="f9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2" name="Freeform 43"/>
            <p:cNvSpPr/>
            <p:nvPr/>
          </p:nvSpPr>
          <p:spPr>
            <a:xfrm>
              <a:off x="4764" y="2166935"/>
              <a:ext cx="114300" cy="4524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"/>
                <a:gd name="f4" fmla="val 285"/>
                <a:gd name="f5" fmla="val 6"/>
                <a:gd name="f6" fmla="val 276"/>
                <a:gd name="f7" fmla="val 60"/>
                <a:gd name="f8" fmla="val 216"/>
                <a:gd name="f9" fmla="val 222"/>
                <a:gd name="f10" fmla="*/ f0 1 72"/>
                <a:gd name="f11" fmla="*/ f1 1 285"/>
                <a:gd name="f12" fmla="+- f4 0 f2"/>
                <a:gd name="f13" fmla="+- f3 0 f2"/>
                <a:gd name="f14" fmla="*/ f13 1 72"/>
                <a:gd name="f15" fmla="*/ f12 1 285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72" h="285">
                  <a:moveTo>
                    <a:pt x="f5" y="f4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7" y="f2"/>
                  </a:lnTo>
                  <a:lnTo>
                    <a:pt x="f3" y="f2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3" name="Freeform 44"/>
            <p:cNvSpPr/>
            <p:nvPr/>
          </p:nvSpPr>
          <p:spPr>
            <a:xfrm>
              <a:off x="52385" y="2066928"/>
              <a:ext cx="109535" cy="1095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"/>
                <a:gd name="f4" fmla="val 12"/>
                <a:gd name="f5" fmla="val 5"/>
                <a:gd name="f6" fmla="val 18"/>
                <a:gd name="f7" fmla="val 4"/>
                <a:gd name="f8" fmla="val 8"/>
                <a:gd name="f9" fmla="val 16"/>
                <a:gd name="f10" fmla="val 19"/>
                <a:gd name="f11" fmla="*/ f0 1 23"/>
                <a:gd name="f12" fmla="*/ f1 1 23"/>
                <a:gd name="f13" fmla="+- f3 0 f2"/>
                <a:gd name="f14" fmla="*/ f13 1 23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3" h="23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4" name="Rectangle 45"/>
            <p:cNvSpPr/>
            <p:nvPr/>
          </p:nvSpPr>
          <p:spPr>
            <a:xfrm>
              <a:off x="1228725" y="4662489"/>
              <a:ext cx="23810" cy="2181228"/>
            </a:xfrm>
            <a:prstGeom prst="rect">
              <a:avLst/>
            </a:pr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5" name="Freeform 46"/>
            <p:cNvSpPr/>
            <p:nvPr/>
          </p:nvSpPr>
          <p:spPr>
            <a:xfrm>
              <a:off x="1319214" y="5041901"/>
              <a:ext cx="371475" cy="18018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4"/>
                <a:gd name="f4" fmla="val 1135"/>
                <a:gd name="f5" fmla="val 15"/>
                <a:gd name="f6" fmla="val 515"/>
                <a:gd name="f7" fmla="val 512"/>
                <a:gd name="f8" fmla="val 219"/>
                <a:gd name="f9" fmla="val 6"/>
                <a:gd name="f10" fmla="val 518"/>
                <a:gd name="f11" fmla="*/ f0 1 234"/>
                <a:gd name="f12" fmla="*/ f1 1 1135"/>
                <a:gd name="f13" fmla="+- f4 0 f2"/>
                <a:gd name="f14" fmla="+- f3 0 f2"/>
                <a:gd name="f15" fmla="*/ f14 1 234"/>
                <a:gd name="f16" fmla="*/ f13 1 1135"/>
                <a:gd name="f17" fmla="*/ 0 1 f15"/>
                <a:gd name="f18" fmla="*/ f3 1 f15"/>
                <a:gd name="f19" fmla="*/ 0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34" h="1135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5" y="f10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6" name="Freeform 47"/>
            <p:cNvSpPr/>
            <p:nvPr/>
          </p:nvSpPr>
          <p:spPr>
            <a:xfrm>
              <a:off x="1147764" y="448151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val 28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7" name="Freeform 48"/>
            <p:cNvSpPr/>
            <p:nvPr/>
          </p:nvSpPr>
          <p:spPr>
            <a:xfrm>
              <a:off x="819146" y="3983034"/>
              <a:ext cx="347664" cy="28606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9"/>
                <a:gd name="f4" fmla="val 1802"/>
                <a:gd name="f5" fmla="val 201"/>
                <a:gd name="f6" fmla="val 1185"/>
                <a:gd name="f7" fmla="val 3"/>
                <a:gd name="f8" fmla="val 15"/>
                <a:gd name="f9" fmla="*/ f0 1 219"/>
                <a:gd name="f10" fmla="*/ f1 1 1802"/>
                <a:gd name="f11" fmla="+- f4 0 f2"/>
                <a:gd name="f12" fmla="+- f3 0 f2"/>
                <a:gd name="f13" fmla="*/ f12 1 219"/>
                <a:gd name="f14" fmla="*/ f11 1 1802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219" h="1802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6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8" name="Freeform 49"/>
            <p:cNvSpPr/>
            <p:nvPr/>
          </p:nvSpPr>
          <p:spPr>
            <a:xfrm>
              <a:off x="728667" y="380682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8"/>
                <a:gd name="f10" fmla="val 36"/>
                <a:gd name="f11" fmla="val 29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49" name="Freeform 50"/>
            <p:cNvSpPr/>
            <p:nvPr/>
          </p:nvSpPr>
          <p:spPr>
            <a:xfrm>
              <a:off x="1624010" y="4867278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val 28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50" name="Freeform 51"/>
            <p:cNvSpPr/>
            <p:nvPr/>
          </p:nvSpPr>
          <p:spPr>
            <a:xfrm>
              <a:off x="1404939" y="5422904"/>
              <a:ext cx="371475" cy="14255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4"/>
                <a:gd name="f4" fmla="val 898"/>
                <a:gd name="f5" fmla="val 18"/>
                <a:gd name="f6" fmla="val 515"/>
                <a:gd name="f7" fmla="val 512"/>
                <a:gd name="f8" fmla="val 222"/>
                <a:gd name="f9" fmla="val 6"/>
                <a:gd name="f10" fmla="val 518"/>
                <a:gd name="f11" fmla="*/ f0 1 234"/>
                <a:gd name="f12" fmla="*/ f1 1 898"/>
                <a:gd name="f13" fmla="+- f4 0 f2"/>
                <a:gd name="f14" fmla="+- f3 0 f2"/>
                <a:gd name="f15" fmla="*/ f14 1 234"/>
                <a:gd name="f16" fmla="*/ f13 1 898"/>
                <a:gd name="f17" fmla="*/ 0 1 f15"/>
                <a:gd name="f18" fmla="*/ f3 1 f15"/>
                <a:gd name="f19" fmla="*/ 0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34" h="898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5" y="f10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51" name="Freeform 52"/>
            <p:cNvSpPr/>
            <p:nvPr/>
          </p:nvSpPr>
          <p:spPr>
            <a:xfrm>
              <a:off x="1666878" y="5945191"/>
              <a:ext cx="152403" cy="912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"/>
                <a:gd name="f4" fmla="val 575"/>
                <a:gd name="f5" fmla="val 15"/>
                <a:gd name="f6" fmla="val 569"/>
                <a:gd name="f7" fmla="val 81"/>
                <a:gd name="f8" fmla="val 383"/>
                <a:gd name="f9" fmla="val 386"/>
                <a:gd name="f10" fmla="*/ f0 1 96"/>
                <a:gd name="f11" fmla="*/ f1 1 575"/>
                <a:gd name="f12" fmla="+- f4 0 f2"/>
                <a:gd name="f13" fmla="+- f3 0 f2"/>
                <a:gd name="f14" fmla="*/ f13 1 96"/>
                <a:gd name="f15" fmla="*/ f12 1 575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6" h="575">
                  <a:moveTo>
                    <a:pt x="f5" y="f4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7" y="f2"/>
                  </a:lnTo>
                  <a:lnTo>
                    <a:pt x="f3" y="f2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52" name="Freeform 53"/>
            <p:cNvSpPr/>
            <p:nvPr/>
          </p:nvSpPr>
          <p:spPr>
            <a:xfrm>
              <a:off x="1709735" y="524669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53" name="Freeform 54"/>
            <p:cNvSpPr/>
            <p:nvPr/>
          </p:nvSpPr>
          <p:spPr>
            <a:xfrm>
              <a:off x="1709735" y="5764213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54" name="Freeform 55"/>
            <p:cNvSpPr/>
            <p:nvPr/>
          </p:nvSpPr>
          <p:spPr>
            <a:xfrm>
              <a:off x="1766885" y="6330948"/>
              <a:ext cx="419096" cy="5270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"/>
                <a:gd name="f4" fmla="val 332"/>
                <a:gd name="f5" fmla="val 12"/>
                <a:gd name="f6" fmla="val 326"/>
                <a:gd name="f7" fmla="val 45"/>
                <a:gd name="f8" fmla="val 206"/>
                <a:gd name="f9" fmla="val 255"/>
                <a:gd name="f10" fmla="val 60"/>
                <a:gd name="f11" fmla="val 215"/>
                <a:gd name="f12" fmla="*/ f0 1 264"/>
                <a:gd name="f13" fmla="*/ f1 1 332"/>
                <a:gd name="f14" fmla="+- f4 0 f2"/>
                <a:gd name="f15" fmla="+- f3 0 f2"/>
                <a:gd name="f16" fmla="*/ f15 1 264"/>
                <a:gd name="f17" fmla="*/ f14 1 332"/>
                <a:gd name="f18" fmla="*/ 0 1 f16"/>
                <a:gd name="f19" fmla="*/ f3 1 f16"/>
                <a:gd name="f20" fmla="*/ 0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64" h="332">
                  <a:moveTo>
                    <a:pt x="f5" y="f4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9" y="f2"/>
                  </a:lnTo>
                  <a:lnTo>
                    <a:pt x="f3" y="f5"/>
                  </a:lnTo>
                  <a:lnTo>
                    <a:pt x="f10" y="f11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55" name="Freeform 56"/>
            <p:cNvSpPr/>
            <p:nvPr/>
          </p:nvSpPr>
          <p:spPr>
            <a:xfrm>
              <a:off x="2147889" y="6221413"/>
              <a:ext cx="157167" cy="1476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"/>
                <a:gd name="f4" fmla="val 31"/>
                <a:gd name="f5" fmla="val 16"/>
                <a:gd name="f6" fmla="val 12"/>
                <a:gd name="f7" fmla="val 8"/>
                <a:gd name="f8" fmla="val 29"/>
                <a:gd name="f9" fmla="val 5"/>
                <a:gd name="f10" fmla="val 26"/>
                <a:gd name="f11" fmla="val 2"/>
                <a:gd name="f12" fmla="val 24"/>
                <a:gd name="f13" fmla="val 20"/>
                <a:gd name="f14" fmla="val 15"/>
                <a:gd name="f15" fmla="val 11"/>
                <a:gd name="f16" fmla="val 7"/>
                <a:gd name="f17" fmla="val 4"/>
                <a:gd name="f18" fmla="val 1"/>
                <a:gd name="f19" fmla="val 27"/>
                <a:gd name="f20" fmla="val 10"/>
                <a:gd name="f21" fmla="val 13"/>
                <a:gd name="f22" fmla="val 6"/>
                <a:gd name="f23" fmla="val 9"/>
                <a:gd name="f24" fmla="val 19"/>
                <a:gd name="f25" fmla="val 21"/>
                <a:gd name="f26" fmla="val 22"/>
                <a:gd name="f27" fmla="*/ f0 1 33"/>
                <a:gd name="f28" fmla="*/ f1 1 31"/>
                <a:gd name="f29" fmla="+- f4 0 f2"/>
                <a:gd name="f30" fmla="+- f3 0 f2"/>
                <a:gd name="f31" fmla="*/ f30 1 33"/>
                <a:gd name="f32" fmla="*/ f29 1 31"/>
                <a:gd name="f33" fmla="*/ 0 1 f31"/>
                <a:gd name="f34" fmla="*/ f3 1 f31"/>
                <a:gd name="f35" fmla="*/ 0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3" h="31">
                  <a:moveTo>
                    <a:pt x="f5" y="f4"/>
                  </a:moveTo>
                  <a:cubicBezTo>
                    <a:pt x="f6" y="f4"/>
                    <a:pt x="f7" y="f8"/>
                    <a:pt x="f9" y="f10"/>
                  </a:cubicBezTo>
                  <a:cubicBezTo>
                    <a:pt x="f11" y="f12"/>
                    <a:pt x="f2" y="f13"/>
                    <a:pt x="f2" y="f14"/>
                  </a:cubicBezTo>
                  <a:cubicBezTo>
                    <a:pt x="f2" y="f15"/>
                    <a:pt x="f11" y="f16"/>
                    <a:pt x="f9" y="f17"/>
                  </a:cubicBezTo>
                  <a:cubicBezTo>
                    <a:pt x="f7" y="f18"/>
                    <a:pt x="f6" y="f2"/>
                    <a:pt x="f5" y="f2"/>
                  </a:cubicBezTo>
                  <a:cubicBezTo>
                    <a:pt x="f13" y="f2"/>
                    <a:pt x="f12" y="f18"/>
                    <a:pt x="f19" y="f17"/>
                  </a:cubicBezTo>
                  <a:cubicBezTo>
                    <a:pt x="f3" y="f20"/>
                    <a:pt x="f3" y="f13"/>
                    <a:pt x="f19" y="f10"/>
                  </a:cubicBezTo>
                  <a:cubicBezTo>
                    <a:pt x="f12" y="f8"/>
                    <a:pt x="f13" y="f4"/>
                    <a:pt x="f5" y="f4"/>
                  </a:cubicBezTo>
                  <a:close/>
                  <a:moveTo>
                    <a:pt x="f5" y="f17"/>
                  </a:moveTo>
                  <a:cubicBezTo>
                    <a:pt x="f21" y="f17"/>
                    <a:pt x="f20" y="f9"/>
                    <a:pt x="f7" y="f16"/>
                  </a:cubicBezTo>
                  <a:cubicBezTo>
                    <a:pt x="f22" y="f23"/>
                    <a:pt x="f17" y="f6"/>
                    <a:pt x="f17" y="f14"/>
                  </a:cubicBezTo>
                  <a:cubicBezTo>
                    <a:pt x="f17" y="f24"/>
                    <a:pt x="f22" y="f25"/>
                    <a:pt x="f7" y="f12"/>
                  </a:cubicBezTo>
                  <a:cubicBezTo>
                    <a:pt x="f20" y="f10"/>
                    <a:pt x="f21" y="f19"/>
                    <a:pt x="f5" y="f19"/>
                  </a:cubicBezTo>
                  <a:cubicBezTo>
                    <a:pt x="f24" y="f19"/>
                    <a:pt x="f26" y="f10"/>
                    <a:pt x="f12" y="f12"/>
                  </a:cubicBezTo>
                  <a:cubicBezTo>
                    <a:pt x="f8" y="f24"/>
                    <a:pt x="f8" y="f6"/>
                    <a:pt x="f12" y="f16"/>
                  </a:cubicBezTo>
                  <a:cubicBezTo>
                    <a:pt x="f26" y="f9"/>
                    <a:pt x="f24" y="f17"/>
                    <a:pt x="f5" y="f1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56" name="Freeform 57"/>
            <p:cNvSpPr/>
            <p:nvPr/>
          </p:nvSpPr>
          <p:spPr>
            <a:xfrm>
              <a:off x="504821" y="9528"/>
              <a:ext cx="233364" cy="51038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7"/>
                <a:gd name="f4" fmla="val 3215"/>
                <a:gd name="f5" fmla="val 132"/>
                <a:gd name="f6" fmla="val 129"/>
                <a:gd name="f7" fmla="val 2754"/>
                <a:gd name="f8" fmla="val 1901"/>
                <a:gd name="f9" fmla="val 15"/>
                <a:gd name="f10" fmla="val 1898"/>
                <a:gd name="f11" fmla="val 144"/>
                <a:gd name="f12" fmla="*/ f0 1 147"/>
                <a:gd name="f13" fmla="*/ f1 1 3215"/>
                <a:gd name="f14" fmla="+- f4 0 f2"/>
                <a:gd name="f15" fmla="+- f3 0 f2"/>
                <a:gd name="f16" fmla="*/ f15 1 147"/>
                <a:gd name="f17" fmla="*/ f14 1 3215"/>
                <a:gd name="f18" fmla="*/ 0 1 f16"/>
                <a:gd name="f19" fmla="*/ f3 1 f16"/>
                <a:gd name="f20" fmla="*/ 0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7" h="3215">
                  <a:moveTo>
                    <a:pt x="f5" y="f4"/>
                  </a:moveTo>
                  <a:lnTo>
                    <a:pt x="f6" y="f7"/>
                  </a:lnTo>
                  <a:lnTo>
                    <a:pt x="f2" y="f8"/>
                  </a:lnTo>
                  <a:lnTo>
                    <a:pt x="f2" y="f2"/>
                  </a:lnTo>
                  <a:lnTo>
                    <a:pt x="f9" y="f2"/>
                  </a:lnTo>
                  <a:lnTo>
                    <a:pt x="f9" y="f10"/>
                  </a:lnTo>
                  <a:lnTo>
                    <a:pt x="f11" y="f7"/>
                  </a:lnTo>
                  <a:lnTo>
                    <a:pt x="f3" y="f4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  <p:sp>
          <p:nvSpPr>
            <p:cNvPr id="57" name="Freeform 58"/>
            <p:cNvSpPr/>
            <p:nvPr/>
          </p:nvSpPr>
          <p:spPr>
            <a:xfrm>
              <a:off x="633414" y="5103815"/>
              <a:ext cx="185742" cy="185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9"/>
                <a:gd name="f4" fmla="val 20"/>
                <a:gd name="f5" fmla="val 9"/>
                <a:gd name="f6" fmla="val 30"/>
                <a:gd name="f7" fmla="val 19"/>
                <a:gd name="f8" fmla="val 4"/>
                <a:gd name="f9" fmla="val 11"/>
                <a:gd name="f10" fmla="val 28"/>
                <a:gd name="f11" fmla="val 35"/>
                <a:gd name="f12" fmla="*/ f0 1 39"/>
                <a:gd name="f13" fmla="*/ f1 1 39"/>
                <a:gd name="f14" fmla="+- f3 0 f2"/>
                <a:gd name="f15" fmla="*/ f14 1 39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9" h="39">
                  <a:moveTo>
                    <a:pt x="f4" y="f3"/>
                  </a:moveTo>
                  <a:cubicBezTo>
                    <a:pt x="f5" y="f3"/>
                    <a:pt x="f2" y="f6"/>
                    <a:pt x="f2" y="f7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7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8"/>
                  </a:moveTo>
                  <a:cubicBezTo>
                    <a:pt x="f9" y="f8"/>
                    <a:pt x="f8" y="f9"/>
                    <a:pt x="f8" y="f7"/>
                  </a:cubicBezTo>
                  <a:cubicBezTo>
                    <a:pt x="f8" y="f10"/>
                    <a:pt x="f9" y="f11"/>
                    <a:pt x="f4" y="f11"/>
                  </a:cubicBezTo>
                  <a:cubicBezTo>
                    <a:pt x="f10" y="f11"/>
                    <a:pt x="f11" y="f10"/>
                    <a:pt x="f11" y="f7"/>
                  </a:cubicBezTo>
                  <a:cubicBezTo>
                    <a:pt x="f11" y="f9"/>
                    <a:pt x="f10" y="f8"/>
                    <a:pt x="f4" y="f8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>
                <a:solidFill>
                  <a:srgbClr val="000000"/>
                </a:solidFill>
              </a:endParaRPr>
            </a:p>
          </p:txBody>
        </p:sp>
      </p:grpSp>
      <p:sp>
        <p:nvSpPr>
          <p:cNvPr id="58" name="Title 1"/>
          <p:cNvSpPr txBox="1">
            <a:spLocks noGrp="1"/>
          </p:cNvSpPr>
          <p:nvPr>
            <p:ph type="ctrTitle"/>
          </p:nvPr>
        </p:nvSpPr>
        <p:spPr>
          <a:xfrm>
            <a:off x="1876421" y="1122361"/>
            <a:ext cx="8791571" cy="2387598"/>
          </a:xfrm>
        </p:spPr>
        <p:txBody>
          <a:bodyPr anchor="b"/>
          <a:lstStyle>
            <a:lvl1pPr>
              <a:defRPr lang="hu-HU" sz="4800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59" name="Subtitle 2"/>
          <p:cNvSpPr txBox="1">
            <a:spLocks noGrp="1"/>
          </p:cNvSpPr>
          <p:nvPr>
            <p:ph type="subTitle" idx="1"/>
          </p:nvPr>
        </p:nvSpPr>
        <p:spPr>
          <a:xfrm>
            <a:off x="1876421" y="3602041"/>
            <a:ext cx="8791571" cy="1655758"/>
          </a:xfrm>
        </p:spPr>
        <p:txBody>
          <a:bodyPr/>
          <a:lstStyle>
            <a:lvl1pPr marL="0" indent="0">
              <a:buNone/>
              <a:defRPr sz="2000" cap="all">
                <a:solidFill>
                  <a:srgbClr val="82FFFF"/>
                </a:solidFill>
              </a:defRPr>
            </a:lvl1pPr>
          </a:lstStyle>
          <a:p>
            <a:pPr lvl="0"/>
            <a:r>
              <a:rPr lang="hu-HU"/>
              <a:t>Kattintson ide az alcím mintájának szerkesztéséhez</a:t>
            </a:r>
            <a:endParaRPr lang="en-US"/>
          </a:p>
        </p:txBody>
      </p:sp>
      <p:sp>
        <p:nvSpPr>
          <p:cNvPr id="60" name="Date Placeholder 3"/>
          <p:cNvSpPr txBox="1">
            <a:spLocks noGrp="1"/>
          </p:cNvSpPr>
          <p:nvPr>
            <p:ph type="dt" sz="half" idx="7"/>
          </p:nvPr>
        </p:nvSpPr>
        <p:spPr>
          <a:xfrm>
            <a:off x="7077510" y="5410203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fld id="{59F26AA4-941E-4AF6-9640-C00515EC95BC}" type="datetime1">
              <a:rPr lang="hu-HU"/>
              <a:pPr/>
              <a:t>2024. 01. 29.</a:t>
            </a:fld>
            <a:endParaRPr/>
          </a:p>
        </p:txBody>
      </p:sp>
      <p:sp>
        <p:nvSpPr>
          <p:cNvPr id="61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1876421" y="5410203"/>
            <a:ext cx="5124882" cy="365129"/>
          </a:xfr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2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9896907" y="5410203"/>
            <a:ext cx="771086" cy="365129"/>
          </a:xfrm>
        </p:spPr>
        <p:txBody>
          <a:bodyPr/>
          <a:lstStyle>
            <a:lvl1pPr>
              <a:defRPr/>
            </a:lvl1pPr>
          </a:lstStyle>
          <a:p>
            <a:fld id="{BD62CBBA-338D-402E-8F5E-1ED702BACA6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6257895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C4979511-FE40-46A4-A91B-722769E989F3}" type="datetime1">
              <a:rPr lang="hu-HU"/>
              <a:pPr/>
              <a:t>2024. 01. 29.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4779F5AB-40C7-4F58-A1F7-7A2AB4E628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350105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1419221"/>
            <a:ext cx="9905996" cy="2852735"/>
          </a:xfrm>
        </p:spPr>
        <p:txBody>
          <a:bodyPr anchor="b"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1141408" y="4424360"/>
            <a:ext cx="9905996" cy="1374772"/>
          </a:xfrm>
        </p:spPr>
        <p:txBody>
          <a:bodyPr/>
          <a:lstStyle>
            <a:lvl1pPr marL="0" indent="0">
              <a:buNone/>
              <a:defRPr sz="1800"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BF1C878D-C863-4A1E-9337-3415E2D169B5}" type="datetime1">
              <a:rPr lang="hu-HU"/>
              <a:pPr/>
              <a:t>2024. 01. 29.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EA717689-37C6-4BEF-8F14-F0E3859803F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0920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1141408" y="2249488"/>
            <a:ext cx="4878388" cy="35417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172200" y="2249488"/>
            <a:ext cx="4875215" cy="35417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ACFB8305-584C-4B56-8B6C-74AD4A370B5E}" type="datetime1">
              <a:rPr lang="hu-HU"/>
              <a:pPr/>
              <a:t>2024. 01. 29.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4BFA41DF-3521-4878-B134-AB27BB207EA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8074060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619121"/>
            <a:ext cx="9905996" cy="1477963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1370018" y="2249488"/>
            <a:ext cx="4649778" cy="823910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1141408" y="3073398"/>
            <a:ext cx="4878388" cy="271779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400809" y="2249488"/>
            <a:ext cx="4646605" cy="823910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6172200" y="3073398"/>
            <a:ext cx="4875205" cy="271779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AA3DEBCE-D5B2-47CB-9576-0689C8AEC404}" type="datetime1">
              <a:rPr lang="hu-HU"/>
              <a:pPr/>
              <a:t>2024. 01. 29.</a:t>
            </a:fld>
            <a:endParaRPr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5BB8EB6B-F29E-430F-B708-14331F6DD92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42659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0614FFC7-1D26-4757-86A4-F9C6CBA0842E}" type="datetime1">
              <a:rPr lang="hu-HU"/>
              <a:pPr/>
              <a:t>2024. 01. 29.</a:t>
            </a:fld>
            <a:endParaRPr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FCCB362E-02B2-41F4-B326-274DC601082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4149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957B718F-AAD6-442D-892B-EE110FE701E5}" type="datetime1">
              <a:rPr lang="hu-HU"/>
              <a:pPr/>
              <a:t>2024. 01. 29.</a:t>
            </a:fld>
            <a:endParaRPr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9C8879B1-25DD-4669-96D1-418A5C70A0D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4250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6703" y="609603"/>
            <a:ext cx="3856033" cy="1639884"/>
          </a:xfrm>
        </p:spPr>
        <p:txBody>
          <a:bodyPr anchor="b"/>
          <a:lstStyle>
            <a:lvl1pPr>
              <a:defRPr lang="hu-HU" sz="3200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5156201" y="592668"/>
            <a:ext cx="5891204" cy="5198537"/>
          </a:xfrm>
        </p:spPr>
        <p:txBody>
          <a:bodyPr anchor="ctr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146703" y="2249488"/>
            <a:ext cx="3856033" cy="3541718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69E78AD1-A322-4FBB-8088-FA865344B0BD}" type="datetime1">
              <a:rPr lang="hu-HU"/>
              <a:pPr/>
              <a:t>2024. 01. 29.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156B55AD-A704-424A-9111-FBE282E2DEC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43437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609603"/>
            <a:ext cx="5934510" cy="1639884"/>
          </a:xfrm>
        </p:spPr>
        <p:txBody>
          <a:bodyPr anchor="b"/>
          <a:lstStyle>
            <a:lvl1pPr>
              <a:defRPr lang="hu-HU" sz="3200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7380716" y="609603"/>
            <a:ext cx="3666689" cy="5181603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141408" y="2249488"/>
            <a:ext cx="5934510" cy="3541718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B0177351-5F66-4B32-B31F-78E92485C030}" type="datetime1">
              <a:rPr lang="hu-HU"/>
              <a:pPr/>
              <a:t>2024. 01. 29.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022240FE-D103-48BA-84B1-6C9523F5634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8747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4304666"/>
            <a:ext cx="9912352" cy="819357"/>
          </a:xfrm>
        </p:spPr>
        <p:txBody>
          <a:bodyPr anchor="b"/>
          <a:lstStyle>
            <a:lvl1pPr>
              <a:defRPr lang="hu-HU" sz="3200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1141408" y="606430"/>
            <a:ext cx="9912352" cy="3299776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363" y="5124023"/>
            <a:ext cx="9910861" cy="682471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E23E4BE2-18C0-4F5F-A13C-987730B8D119}" type="datetime1">
              <a:rPr lang="hu-HU"/>
              <a:pPr/>
              <a:t>2024. 01. 29.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BEC2FEB3-8761-4B52-93DA-733A26EA76C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65264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54" y="609603"/>
            <a:ext cx="9905951" cy="3429000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408" y="4419596"/>
            <a:ext cx="9904460" cy="1371600"/>
          </a:xfrm>
        </p:spPr>
        <p:txBody>
          <a:bodyPr anchor="ctr"/>
          <a:lstStyle>
            <a:lvl1pPr marL="0" indent="0">
              <a:buNone/>
              <a:defRPr sz="18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59201492-D74E-4F85-A1FF-48C0BEE9D2BF}" type="datetime1">
              <a:rPr lang="hu-HU"/>
              <a:pPr/>
              <a:t>2024. 01. 29.</a:t>
            </a:fld>
            <a:endParaRPr/>
          </a:p>
        </p:txBody>
      </p:sp>
      <p:sp>
        <p:nvSpPr>
          <p:cNvPr id="5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EA528478-3020-457C-A7EF-1CB73D95B0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69163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446215" y="609603"/>
            <a:ext cx="9302748" cy="2748430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720644" y="3365558"/>
            <a:ext cx="8752298" cy="548969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408" y="4309914"/>
            <a:ext cx="9906006" cy="1489493"/>
          </a:xfrm>
        </p:spPr>
        <p:txBody>
          <a:bodyPr anchor="ctr"/>
          <a:lstStyle>
            <a:lvl1pPr marL="0" indent="0">
              <a:buNone/>
              <a:defRPr sz="18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716B5CA9-175E-41AB-8FA0-DAE15353B025}" type="datetime1">
              <a:rPr lang="hu-HU"/>
              <a:pPr/>
              <a:t>2024. 01. 29.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1CE44955-992A-4E78-B424-2133A0180789}" type="slidenum">
              <a:rPr/>
              <a:pPr/>
              <a:t>‹#›</a:t>
            </a:fld>
            <a:endParaRPr/>
          </a:p>
        </p:txBody>
      </p:sp>
      <p:sp>
        <p:nvSpPr>
          <p:cNvPr id="8" name="TextBox 59"/>
          <p:cNvSpPr txBox="1"/>
          <p:nvPr/>
        </p:nvSpPr>
        <p:spPr>
          <a:xfrm>
            <a:off x="903509" y="732397"/>
            <a:ext cx="609603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0" cap="all">
                <a:solidFill>
                  <a:srgbClr val="FFFFFF"/>
                </a:solidFill>
                <a:latin typeface="Tw Cen MT"/>
                <a:cs typeface="Trebuchet MS"/>
              </a:rPr>
              <a:t>“</a:t>
            </a:r>
          </a:p>
        </p:txBody>
      </p:sp>
      <p:sp>
        <p:nvSpPr>
          <p:cNvPr id="9" name="TextBox 60"/>
          <p:cNvSpPr txBox="1"/>
          <p:nvPr/>
        </p:nvSpPr>
        <p:spPr>
          <a:xfrm>
            <a:off x="10537371" y="2764971"/>
            <a:ext cx="609603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0" cap="all">
                <a:solidFill>
                  <a:srgbClr val="FFFFFF"/>
                </a:solidFill>
                <a:latin typeface="Tw Cen MT"/>
                <a:cs typeface="Trebuchet M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3429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2134045"/>
            <a:ext cx="9905996" cy="2511838"/>
          </a:xfrm>
        </p:spPr>
        <p:txBody>
          <a:bodyPr anchor="b"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363" y="4657651"/>
            <a:ext cx="9904506" cy="1140640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B9EB0B3D-70E4-4F0C-A954-67FBFDA857A3}" type="datetime1">
              <a:rPr lang="hu-HU"/>
              <a:pPr/>
              <a:t>2024. 01. 29.</a:t>
            </a:fld>
            <a:endParaRPr/>
          </a:p>
        </p:txBody>
      </p:sp>
      <p:sp>
        <p:nvSpPr>
          <p:cNvPr id="5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3FE087E3-A3EC-4ADF-8022-C39DC888E8A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03614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609603"/>
            <a:ext cx="9905996" cy="1904996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141408" y="2674464"/>
            <a:ext cx="3196897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27921" y="3360264"/>
            <a:ext cx="3208739" cy="2430932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514767" y="2677637"/>
            <a:ext cx="318438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4504215" y="3363437"/>
            <a:ext cx="3195827" cy="2430932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7852437" y="2674464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852437" y="3360264"/>
            <a:ext cx="3194968" cy="2430932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F7DC2E1A-8E57-45A5-9859-7A30848FEB59}" type="datetime1">
              <a:rPr lang="hu-HU"/>
              <a:pPr/>
              <a:t>2024. 01. 29.</a:t>
            </a:fld>
            <a:endParaRPr/>
          </a:p>
        </p:txBody>
      </p:sp>
      <p:sp>
        <p:nvSpPr>
          <p:cNvPr id="10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11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F64A5FA8-6735-4646-8A50-AE186B6E1B3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33968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609603"/>
            <a:ext cx="9905996" cy="1904996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141408" y="4404591"/>
            <a:ext cx="3195242" cy="57626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1141408" y="2666993"/>
            <a:ext cx="3195242" cy="1524003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5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408" y="4980855"/>
            <a:ext cx="3195242" cy="817839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489054" y="4404591"/>
            <a:ext cx="3200400" cy="57626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4489054" y="2666993"/>
            <a:ext cx="3198936" cy="1524003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8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4487591" y="4980855"/>
            <a:ext cx="3200400" cy="810341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7852565" y="4404591"/>
            <a:ext cx="3190743" cy="57626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7852437" y="2666993"/>
            <a:ext cx="3194968" cy="1524003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11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852437" y="4980855"/>
            <a:ext cx="3194968" cy="810341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2A16E758-7B20-48FA-8314-8400A0CE3715}" type="datetime1">
              <a:rPr lang="hu-HU"/>
              <a:pPr/>
              <a:t>2024. 01. 29.</a:t>
            </a:fld>
            <a:endParaRPr/>
          </a:p>
        </p:txBody>
      </p:sp>
      <p:sp>
        <p:nvSpPr>
          <p:cNvPr id="13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14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47835D68-6754-40E3-8EC6-D53506229E2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02766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1838856F-16CD-44DF-B3BD-943BFD52C0B9}" type="datetime1">
              <a:rPr lang="hu-HU"/>
              <a:pPr/>
              <a:t>2024. 01. 29.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4361A963-E767-4AE8-89CD-C50DC75BB5C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08487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9042401" y="609603"/>
            <a:ext cx="2005014" cy="5181603"/>
          </a:xfrm>
        </p:spPr>
        <p:txBody>
          <a:bodyPr vert="eaVert"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1141408" y="609603"/>
            <a:ext cx="7748589" cy="518160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7D9AE527-7212-46BB-B68A-CB5FB2025432}" type="datetime1">
              <a:rPr lang="hu-HU"/>
              <a:pPr/>
              <a:t>2024. 01. 29.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EDABDE2A-5B0D-4D31-8979-18804E45480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42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DROBO-FS\QuickDrops\JB\PPTX NG\Droplets\LightingOverlay.png"/>
          <p:cNvPicPr>
            <a:picLocks noChangeAspect="1"/>
          </p:cNvPicPr>
          <p:nvPr/>
        </p:nvPicPr>
        <p:blipFill>
          <a:blip r:embed="rId20">
            <a:alphaModFix amt="30000"/>
          </a:blip>
          <a:srcRect/>
          <a:stretch>
            <a:fillRect/>
          </a:stretch>
        </p:blipFill>
        <p:spPr>
          <a:xfrm>
            <a:off x="0" y="0"/>
            <a:ext cx="12192006" cy="6858000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3" name="Group 7"/>
          <p:cNvGrpSpPr/>
          <p:nvPr/>
        </p:nvGrpSpPr>
        <p:grpSpPr>
          <a:xfrm>
            <a:off x="-14292" y="0"/>
            <a:ext cx="12053884" cy="6857999"/>
            <a:chOff x="-14292" y="0"/>
            <a:chExt cx="12053884" cy="6857999"/>
          </a:xfrm>
        </p:grpSpPr>
        <p:grpSp>
          <p:nvGrpSpPr>
            <p:cNvPr id="4" name="Group 8"/>
            <p:cNvGrpSpPr/>
            <p:nvPr/>
          </p:nvGrpSpPr>
          <p:grpSpPr>
            <a:xfrm>
              <a:off x="-14292" y="0"/>
              <a:ext cx="1220797" cy="6857999"/>
              <a:chOff x="-14292" y="0"/>
              <a:chExt cx="1220797" cy="6857999"/>
            </a:xfrm>
          </p:grpSpPr>
          <p:sp>
            <p:nvSpPr>
              <p:cNvPr id="5" name="Rectangle 5"/>
              <p:cNvSpPr/>
              <p:nvPr/>
            </p:nvSpPr>
            <p:spPr>
              <a:xfrm>
                <a:off x="114300" y="4764"/>
                <a:ext cx="23810" cy="2181228"/>
              </a:xfrm>
              <a:prstGeom prst="rect">
                <a:avLst/>
              </a:pr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33339" y="2176464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val 28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11" y="f10"/>
                      <a:pt x="f10" y="f9"/>
                      <a:pt x="f10" y="f4"/>
                    </a:cubicBezTo>
                    <a:cubicBezTo>
                      <a:pt x="f10" y="f8"/>
                      <a:pt x="f11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7" name="Freeform 7"/>
              <p:cNvSpPr/>
              <p:nvPr/>
            </p:nvSpPr>
            <p:spPr>
              <a:xfrm>
                <a:off x="28575" y="4021138"/>
                <a:ext cx="190496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2"/>
                  <a:gd name="f9" fmla="val 11"/>
                  <a:gd name="f10" fmla="val 29"/>
                  <a:gd name="f11" fmla="val 36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9"/>
                      <a:pt x="f7" y="f4"/>
                    </a:cubicBezTo>
                    <a:cubicBezTo>
                      <a:pt x="f7" y="f10"/>
                      <a:pt x="f8" y="f11"/>
                      <a:pt x="f4" y="f11"/>
                    </a:cubicBezTo>
                    <a:cubicBezTo>
                      <a:pt x="f10" y="f11"/>
                      <a:pt x="f11" y="f10"/>
                      <a:pt x="f11" y="f4"/>
                    </a:cubicBezTo>
                    <a:cubicBezTo>
                      <a:pt x="f11" y="f9"/>
                      <a:pt x="f10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Freeform 8"/>
              <p:cNvSpPr/>
              <p:nvPr/>
            </p:nvSpPr>
            <p:spPr>
              <a:xfrm>
                <a:off x="200025" y="4764"/>
                <a:ext cx="369883" cy="181133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33"/>
                  <a:gd name="f4" fmla="val 1141"/>
                  <a:gd name="f5" fmla="val 218"/>
                  <a:gd name="f6" fmla="val 626"/>
                  <a:gd name="f7" fmla="val 15"/>
                  <a:gd name="f8" fmla="val 623"/>
                  <a:gd name="f9" fmla="val 1135"/>
                  <a:gd name="f10" fmla="*/ f0 1 233"/>
                  <a:gd name="f11" fmla="*/ f1 1 1141"/>
                  <a:gd name="f12" fmla="+- f4 0 f2"/>
                  <a:gd name="f13" fmla="+- f3 0 f2"/>
                  <a:gd name="f14" fmla="*/ f13 1 233"/>
                  <a:gd name="f15" fmla="*/ f12 1 1141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233" h="1141">
                    <a:moveTo>
                      <a:pt x="f5" y="f4"/>
                    </a:moveTo>
                    <a:lnTo>
                      <a:pt x="f2" y="f6"/>
                    </a:lnTo>
                    <a:lnTo>
                      <a:pt x="f2" y="f2"/>
                    </a:lnTo>
                    <a:lnTo>
                      <a:pt x="f7" y="f2"/>
                    </a:lnTo>
                    <a:lnTo>
                      <a:pt x="f7" y="f8"/>
                    </a:lnTo>
                    <a:lnTo>
                      <a:pt x="f3" y="f9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Freeform 9"/>
              <p:cNvSpPr/>
              <p:nvPr/>
            </p:nvSpPr>
            <p:spPr>
              <a:xfrm>
                <a:off x="503240" y="1801816"/>
                <a:ext cx="190496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33"/>
                  <a:gd name="f8" fmla="val 6"/>
                  <a:gd name="f9" fmla="val 4"/>
                  <a:gd name="f10" fmla="val 11"/>
                  <a:gd name="f11" fmla="val 29"/>
                  <a:gd name="f12" fmla="val 36"/>
                  <a:gd name="f13" fmla="val 28"/>
                  <a:gd name="f14" fmla="*/ f0 1 40"/>
                  <a:gd name="f15" fmla="*/ f1 1 40"/>
                  <a:gd name="f16" fmla="+- f3 0 f2"/>
                  <a:gd name="f17" fmla="*/ f16 1 40"/>
                  <a:gd name="f18" fmla="*/ 0 1 f17"/>
                  <a:gd name="f19" fmla="*/ f3 1 f17"/>
                  <a:gd name="f20" fmla="*/ f18 f14 1"/>
                  <a:gd name="f21" fmla="*/ f19 f14 1"/>
                  <a:gd name="f22" fmla="*/ f19 f15 1"/>
                  <a:gd name="f23" fmla="*/ f18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7" y="f2"/>
                      <a:pt x="f3" y="f8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9"/>
                    </a:moveTo>
                    <a:cubicBezTo>
                      <a:pt x="f10" y="f9"/>
                      <a:pt x="f9" y="f10"/>
                      <a:pt x="f9" y="f4"/>
                    </a:cubicBezTo>
                    <a:cubicBezTo>
                      <a:pt x="f9" y="f11"/>
                      <a:pt x="f10" y="f12"/>
                      <a:pt x="f4" y="f12"/>
                    </a:cubicBezTo>
                    <a:cubicBezTo>
                      <a:pt x="f13" y="f12"/>
                      <a:pt x="f12" y="f11"/>
                      <a:pt x="f12" y="f4"/>
                    </a:cubicBezTo>
                    <a:cubicBezTo>
                      <a:pt x="f12" y="f5"/>
                      <a:pt x="f6" y="f9"/>
                      <a:pt x="f4" y="f9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Freeform 10"/>
              <p:cNvSpPr/>
              <p:nvPr/>
            </p:nvSpPr>
            <p:spPr>
              <a:xfrm>
                <a:off x="285750" y="4764"/>
                <a:ext cx="369883" cy="143034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33"/>
                  <a:gd name="f4" fmla="val 901"/>
                  <a:gd name="f5" fmla="val 221"/>
                  <a:gd name="f6" fmla="val 383"/>
                  <a:gd name="f7" fmla="val 18"/>
                  <a:gd name="f8" fmla="val 380"/>
                  <a:gd name="f9" fmla="val 895"/>
                  <a:gd name="f10" fmla="*/ f0 1 233"/>
                  <a:gd name="f11" fmla="*/ f1 1 901"/>
                  <a:gd name="f12" fmla="+- f4 0 f2"/>
                  <a:gd name="f13" fmla="+- f3 0 f2"/>
                  <a:gd name="f14" fmla="*/ f13 1 233"/>
                  <a:gd name="f15" fmla="*/ f12 1 901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233" h="901">
                    <a:moveTo>
                      <a:pt x="f5" y="f4"/>
                    </a:moveTo>
                    <a:lnTo>
                      <a:pt x="f2" y="f6"/>
                    </a:lnTo>
                    <a:lnTo>
                      <a:pt x="f2" y="f2"/>
                    </a:lnTo>
                    <a:lnTo>
                      <a:pt x="f7" y="f2"/>
                    </a:lnTo>
                    <a:lnTo>
                      <a:pt x="f7" y="f8"/>
                    </a:lnTo>
                    <a:lnTo>
                      <a:pt x="f3" y="f9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1"/>
              <p:cNvSpPr/>
              <p:nvPr/>
            </p:nvSpPr>
            <p:spPr>
              <a:xfrm>
                <a:off x="546097" y="0"/>
                <a:ext cx="152403" cy="91280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6"/>
                  <a:gd name="f4" fmla="val 575"/>
                  <a:gd name="f5" fmla="val 78"/>
                  <a:gd name="f6" fmla="val 192"/>
                  <a:gd name="f7" fmla="val 6"/>
                  <a:gd name="f8" fmla="val 15"/>
                  <a:gd name="f9" fmla="val 189"/>
                  <a:gd name="f10" fmla="*/ f0 1 96"/>
                  <a:gd name="f11" fmla="*/ f1 1 575"/>
                  <a:gd name="f12" fmla="+- f4 0 f2"/>
                  <a:gd name="f13" fmla="+- f3 0 f2"/>
                  <a:gd name="f14" fmla="*/ f13 1 96"/>
                  <a:gd name="f15" fmla="*/ f12 1 575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96" h="575">
                    <a:moveTo>
                      <a:pt x="f3" y="f4"/>
                    </a:moveTo>
                    <a:lnTo>
                      <a:pt x="f5" y="f4"/>
                    </a:lnTo>
                    <a:lnTo>
                      <a:pt x="f5" y="f6"/>
                    </a:lnTo>
                    <a:lnTo>
                      <a:pt x="f2" y="f7"/>
                    </a:lnTo>
                    <a:lnTo>
                      <a:pt x="f8" y="f2"/>
                    </a:lnTo>
                    <a:lnTo>
                      <a:pt x="f3" y="f9"/>
                    </a:lnTo>
                    <a:lnTo>
                      <a:pt x="f3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2"/>
              <p:cNvSpPr/>
              <p:nvPr/>
            </p:nvSpPr>
            <p:spPr>
              <a:xfrm>
                <a:off x="588965" y="1420813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33"/>
                  <a:gd name="f8" fmla="val 7"/>
                  <a:gd name="f9" fmla="val 4"/>
                  <a:gd name="f10" fmla="val 11"/>
                  <a:gd name="f11" fmla="val 29"/>
                  <a:gd name="f12" fmla="val 36"/>
                  <a:gd name="f13" fmla="*/ f0 1 40"/>
                  <a:gd name="f14" fmla="*/ f1 1 40"/>
                  <a:gd name="f15" fmla="+- f3 0 f2"/>
                  <a:gd name="f16" fmla="*/ f15 1 40"/>
                  <a:gd name="f17" fmla="*/ 0 1 f16"/>
                  <a:gd name="f18" fmla="*/ f3 1 f16"/>
                  <a:gd name="f19" fmla="*/ f17 f13 1"/>
                  <a:gd name="f20" fmla="*/ f18 f13 1"/>
                  <a:gd name="f21" fmla="*/ f18 f14 1"/>
                  <a:gd name="f22" fmla="*/ f17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9" t="f22" r="f20" b="f21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7" y="f2"/>
                      <a:pt x="f3" y="f8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9"/>
                    </a:moveTo>
                    <a:cubicBezTo>
                      <a:pt x="f10" y="f9"/>
                      <a:pt x="f9" y="f10"/>
                      <a:pt x="f9" y="f4"/>
                    </a:cubicBezTo>
                    <a:cubicBezTo>
                      <a:pt x="f9" y="f11"/>
                      <a:pt x="f10" y="f12"/>
                      <a:pt x="f4" y="f12"/>
                    </a:cubicBezTo>
                    <a:cubicBezTo>
                      <a:pt x="f11" y="f12"/>
                      <a:pt x="f12" y="f11"/>
                      <a:pt x="f12" y="f4"/>
                    </a:cubicBezTo>
                    <a:cubicBezTo>
                      <a:pt x="f12" y="f5"/>
                      <a:pt x="f6" y="f9"/>
                      <a:pt x="f4" y="f9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3"/>
              <p:cNvSpPr/>
              <p:nvPr/>
            </p:nvSpPr>
            <p:spPr>
              <a:xfrm>
                <a:off x="588965" y="903290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*/ f0 1 40"/>
                  <a:gd name="f12" fmla="*/ f1 1 40"/>
                  <a:gd name="f13" fmla="+- f3 0 f2"/>
                  <a:gd name="f14" fmla="*/ f13 1 40"/>
                  <a:gd name="f15" fmla="*/ 0 1 f14"/>
                  <a:gd name="f16" fmla="*/ f3 1 f14"/>
                  <a:gd name="f17" fmla="*/ f15 f11 1"/>
                  <a:gd name="f18" fmla="*/ f16 f11 1"/>
                  <a:gd name="f19" fmla="*/ f16 f12 1"/>
                  <a:gd name="f20" fmla="*/ f15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7" t="f20" r="f18" b="f19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9" y="f10"/>
                      <a:pt x="f10" y="f9"/>
                      <a:pt x="f10" y="f4"/>
                    </a:cubicBezTo>
                    <a:cubicBezTo>
                      <a:pt x="f10" y="f8"/>
                      <a:pt x="f9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4"/>
              <p:cNvSpPr/>
              <p:nvPr/>
            </p:nvSpPr>
            <p:spPr>
              <a:xfrm>
                <a:off x="641351" y="0"/>
                <a:ext cx="422279" cy="52705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66"/>
                  <a:gd name="f4" fmla="val 332"/>
                  <a:gd name="f5" fmla="val 257"/>
                  <a:gd name="f6" fmla="val 48"/>
                  <a:gd name="f7" fmla="val 123"/>
                  <a:gd name="f8" fmla="val 6"/>
                  <a:gd name="f9" fmla="val 15"/>
                  <a:gd name="f10" fmla="val 63"/>
                  <a:gd name="f11" fmla="val 114"/>
                  <a:gd name="f12" fmla="val 320"/>
                  <a:gd name="f13" fmla="*/ f0 1 266"/>
                  <a:gd name="f14" fmla="*/ f1 1 332"/>
                  <a:gd name="f15" fmla="+- f4 0 f2"/>
                  <a:gd name="f16" fmla="+- f3 0 f2"/>
                  <a:gd name="f17" fmla="*/ f16 1 266"/>
                  <a:gd name="f18" fmla="*/ f15 1 332"/>
                  <a:gd name="f19" fmla="*/ 0 1 f17"/>
                  <a:gd name="f20" fmla="*/ f3 1 f17"/>
                  <a:gd name="f21" fmla="*/ 0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266" h="332">
                    <a:moveTo>
                      <a:pt x="f5" y="f4"/>
                    </a:moveTo>
                    <a:lnTo>
                      <a:pt x="f6" y="f7"/>
                    </a:lnTo>
                    <a:lnTo>
                      <a:pt x="f2" y="f8"/>
                    </a:lnTo>
                    <a:lnTo>
                      <a:pt x="f9" y="f2"/>
                    </a:lnTo>
                    <a:lnTo>
                      <a:pt x="f10" y="f11"/>
                    </a:lnTo>
                    <a:lnTo>
                      <a:pt x="f3" y="f12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5"/>
              <p:cNvSpPr/>
              <p:nvPr/>
            </p:nvSpPr>
            <p:spPr>
              <a:xfrm>
                <a:off x="1020763" y="488947"/>
                <a:ext cx="161921" cy="147639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4"/>
                  <a:gd name="f4" fmla="val 31"/>
                  <a:gd name="f5" fmla="val 17"/>
                  <a:gd name="f6" fmla="val 13"/>
                  <a:gd name="f7" fmla="val 9"/>
                  <a:gd name="f8" fmla="val 30"/>
                  <a:gd name="f9" fmla="val 6"/>
                  <a:gd name="f10" fmla="val 27"/>
                  <a:gd name="f11" fmla="val 20"/>
                  <a:gd name="f12" fmla="val 10"/>
                  <a:gd name="f13" fmla="val 4"/>
                  <a:gd name="f14" fmla="val 1"/>
                  <a:gd name="f15" fmla="val 21"/>
                  <a:gd name="f16" fmla="val 25"/>
                  <a:gd name="f17" fmla="val 28"/>
                  <a:gd name="f18" fmla="val 14"/>
                  <a:gd name="f19" fmla="val 11"/>
                  <a:gd name="f20" fmla="val 5"/>
                  <a:gd name="f21" fmla="val 7"/>
                  <a:gd name="f22" fmla="val 12"/>
                  <a:gd name="f23" fmla="val 19"/>
                  <a:gd name="f24" fmla="val 24"/>
                  <a:gd name="f25" fmla="val 26"/>
                  <a:gd name="f26" fmla="val 23"/>
                  <a:gd name="f27" fmla="*/ f0 1 34"/>
                  <a:gd name="f28" fmla="*/ f1 1 31"/>
                  <a:gd name="f29" fmla="+- f4 0 f2"/>
                  <a:gd name="f30" fmla="+- f3 0 f2"/>
                  <a:gd name="f31" fmla="*/ f30 1 34"/>
                  <a:gd name="f32" fmla="*/ f29 1 31"/>
                  <a:gd name="f33" fmla="*/ 0 1 f31"/>
                  <a:gd name="f34" fmla="*/ f3 1 f31"/>
                  <a:gd name="f35" fmla="*/ 0 1 f32"/>
                  <a:gd name="f36" fmla="*/ f4 1 f32"/>
                  <a:gd name="f37" fmla="*/ f33 f27 1"/>
                  <a:gd name="f38" fmla="*/ f34 f27 1"/>
                  <a:gd name="f39" fmla="*/ f36 f28 1"/>
                  <a:gd name="f40" fmla="*/ f35 f2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7" t="f40" r="f38" b="f39"/>
                <a:pathLst>
                  <a:path w="34" h="31">
                    <a:moveTo>
                      <a:pt x="f5" y="f4"/>
                    </a:moveTo>
                    <a:cubicBezTo>
                      <a:pt x="f6" y="f4"/>
                      <a:pt x="f7" y="f8"/>
                      <a:pt x="f9" y="f10"/>
                    </a:cubicBezTo>
                    <a:cubicBezTo>
                      <a:pt x="f2" y="f11"/>
                      <a:pt x="f2" y="f12"/>
                      <a:pt x="f9" y="f13"/>
                    </a:cubicBezTo>
                    <a:cubicBezTo>
                      <a:pt x="f7" y="f14"/>
                      <a:pt x="f6" y="f2"/>
                      <a:pt x="f5" y="f2"/>
                    </a:cubicBezTo>
                    <a:cubicBezTo>
                      <a:pt x="f15" y="f2"/>
                      <a:pt x="f16" y="f14"/>
                      <a:pt x="f17" y="f13"/>
                    </a:cubicBezTo>
                    <a:cubicBezTo>
                      <a:pt x="f3" y="f12"/>
                      <a:pt x="f3" y="f11"/>
                      <a:pt x="f17" y="f10"/>
                    </a:cubicBezTo>
                    <a:cubicBezTo>
                      <a:pt x="f16" y="f8"/>
                      <a:pt x="f15" y="f4"/>
                      <a:pt x="f5" y="f4"/>
                    </a:cubicBezTo>
                    <a:close/>
                    <a:moveTo>
                      <a:pt x="f5" y="f13"/>
                    </a:moveTo>
                    <a:cubicBezTo>
                      <a:pt x="f18" y="f13"/>
                      <a:pt x="f19" y="f20"/>
                      <a:pt x="f7" y="f21"/>
                    </a:cubicBezTo>
                    <a:cubicBezTo>
                      <a:pt x="f13" y="f22"/>
                      <a:pt x="f13" y="f23"/>
                      <a:pt x="f7" y="f24"/>
                    </a:cubicBezTo>
                    <a:cubicBezTo>
                      <a:pt x="f19" y="f25"/>
                      <a:pt x="f18" y="f10"/>
                      <a:pt x="f5" y="f10"/>
                    </a:cubicBezTo>
                    <a:cubicBezTo>
                      <a:pt x="f11" y="f10"/>
                      <a:pt x="f26" y="f25"/>
                      <a:pt x="f16" y="f24"/>
                    </a:cubicBezTo>
                    <a:cubicBezTo>
                      <a:pt x="f8" y="f23"/>
                      <a:pt x="f8" y="f22"/>
                      <a:pt x="f16" y="f21"/>
                    </a:cubicBezTo>
                    <a:cubicBezTo>
                      <a:pt x="f26" y="f20"/>
                      <a:pt x="f11" y="f13"/>
                      <a:pt x="f5" y="f13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16"/>
              <p:cNvSpPr/>
              <p:nvPr/>
            </p:nvSpPr>
            <p:spPr>
              <a:xfrm>
                <a:off x="-4764" y="9528"/>
                <a:ext cx="0" cy="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Freeform 17"/>
              <p:cNvSpPr/>
              <p:nvPr/>
            </p:nvSpPr>
            <p:spPr>
              <a:xfrm>
                <a:off x="9528" y="1801816"/>
                <a:ext cx="123828" cy="12700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78"/>
                  <a:gd name="f4" fmla="val 80"/>
                  <a:gd name="f5" fmla="val 6"/>
                  <a:gd name="f6" fmla="val 71"/>
                  <a:gd name="f7" fmla="val 69"/>
                  <a:gd name="f8" fmla="val 9"/>
                  <a:gd name="f9" fmla="*/ f0 1 78"/>
                  <a:gd name="f10" fmla="*/ f1 1 80"/>
                  <a:gd name="f11" fmla="+- f4 0 f2"/>
                  <a:gd name="f12" fmla="+- f3 0 f2"/>
                  <a:gd name="f13" fmla="*/ f12 1 78"/>
                  <a:gd name="f14" fmla="*/ f11 1 80"/>
                  <a:gd name="f15" fmla="*/ 0 1 f13"/>
                  <a:gd name="f16" fmla="*/ f3 1 f13"/>
                  <a:gd name="f17" fmla="*/ 0 1 f14"/>
                  <a:gd name="f18" fmla="*/ f4 1 f14"/>
                  <a:gd name="f19" fmla="*/ f15 f9 1"/>
                  <a:gd name="f20" fmla="*/ f16 f9 1"/>
                  <a:gd name="f21" fmla="*/ f18 f10 1"/>
                  <a:gd name="f22" fmla="*/ f17 f1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9" t="f22" r="f20" b="f21"/>
                <a:pathLst>
                  <a:path w="78" h="80">
                    <a:moveTo>
                      <a:pt x="f5" y="f4"/>
                    </a:moveTo>
                    <a:lnTo>
                      <a:pt x="f2" y="f6"/>
                    </a:lnTo>
                    <a:lnTo>
                      <a:pt x="f7" y="f2"/>
                    </a:lnTo>
                    <a:lnTo>
                      <a:pt x="f3" y="f8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Freeform 18"/>
              <p:cNvSpPr/>
              <p:nvPr/>
            </p:nvSpPr>
            <p:spPr>
              <a:xfrm>
                <a:off x="-9528" y="3549645"/>
                <a:ext cx="147639" cy="48101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3"/>
                  <a:gd name="f4" fmla="val 303"/>
                  <a:gd name="f5" fmla="val 78"/>
                  <a:gd name="f6" fmla="val 12"/>
                  <a:gd name="f7" fmla="val 69"/>
                  <a:gd name="f8" fmla="*/ f0 1 93"/>
                  <a:gd name="f9" fmla="*/ f1 1 303"/>
                  <a:gd name="f10" fmla="+- f4 0 f2"/>
                  <a:gd name="f11" fmla="+- f3 0 f2"/>
                  <a:gd name="f12" fmla="*/ f11 1 93"/>
                  <a:gd name="f13" fmla="*/ f10 1 303"/>
                  <a:gd name="f14" fmla="*/ 0 1 f12"/>
                  <a:gd name="f15" fmla="*/ f3 1 f12"/>
                  <a:gd name="f16" fmla="*/ 0 1 f13"/>
                  <a:gd name="f17" fmla="*/ f4 1 f13"/>
                  <a:gd name="f18" fmla="*/ f14 f8 1"/>
                  <a:gd name="f19" fmla="*/ f15 f8 1"/>
                  <a:gd name="f20" fmla="*/ f17 f9 1"/>
                  <a:gd name="f21" fmla="*/ f16 f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93" h="303">
                    <a:moveTo>
                      <a:pt x="f3" y="f4"/>
                    </a:moveTo>
                    <a:lnTo>
                      <a:pt x="f5" y="f4"/>
                    </a:lnTo>
                    <a:lnTo>
                      <a:pt x="f5" y="f5"/>
                    </a:lnTo>
                    <a:lnTo>
                      <a:pt x="f2" y="f6"/>
                    </a:lnTo>
                    <a:lnTo>
                      <a:pt x="f6" y="f2"/>
                    </a:lnTo>
                    <a:lnTo>
                      <a:pt x="f3" y="f7"/>
                    </a:lnTo>
                    <a:lnTo>
                      <a:pt x="f3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Freeform 19"/>
              <p:cNvSpPr/>
              <p:nvPr/>
            </p:nvSpPr>
            <p:spPr>
              <a:xfrm>
                <a:off x="128582" y="1382709"/>
                <a:ext cx="142875" cy="47624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0"/>
                  <a:gd name="f4" fmla="val 300"/>
                  <a:gd name="f5" fmla="val 78"/>
                  <a:gd name="f6" fmla="val 84"/>
                  <a:gd name="f7" fmla="val 9"/>
                  <a:gd name="f8" fmla="val 81"/>
                  <a:gd name="f9" fmla="*/ f0 1 90"/>
                  <a:gd name="f10" fmla="*/ f1 1 300"/>
                  <a:gd name="f11" fmla="+- f4 0 f2"/>
                  <a:gd name="f12" fmla="+- f3 0 f2"/>
                  <a:gd name="f13" fmla="*/ f12 1 90"/>
                  <a:gd name="f14" fmla="*/ f11 1 300"/>
                  <a:gd name="f15" fmla="*/ 0 1 f13"/>
                  <a:gd name="f16" fmla="*/ f3 1 f13"/>
                  <a:gd name="f17" fmla="*/ 0 1 f14"/>
                  <a:gd name="f18" fmla="*/ f4 1 f14"/>
                  <a:gd name="f19" fmla="*/ f15 f9 1"/>
                  <a:gd name="f20" fmla="*/ f16 f9 1"/>
                  <a:gd name="f21" fmla="*/ f18 f10 1"/>
                  <a:gd name="f22" fmla="*/ f17 f1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9" t="f22" r="f20" b="f21"/>
                <a:pathLst>
                  <a:path w="90" h="300">
                    <a:moveTo>
                      <a:pt x="f3" y="f4"/>
                    </a:moveTo>
                    <a:lnTo>
                      <a:pt x="f5" y="f4"/>
                    </a:lnTo>
                    <a:lnTo>
                      <a:pt x="f5" y="f6"/>
                    </a:lnTo>
                    <a:lnTo>
                      <a:pt x="f2" y="f7"/>
                    </a:lnTo>
                    <a:lnTo>
                      <a:pt x="f7" y="f2"/>
                    </a:lnTo>
                    <a:lnTo>
                      <a:pt x="f3" y="f8"/>
                    </a:lnTo>
                    <a:lnTo>
                      <a:pt x="f3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eform 20"/>
              <p:cNvSpPr/>
              <p:nvPr/>
            </p:nvSpPr>
            <p:spPr>
              <a:xfrm>
                <a:off x="204789" y="1849438"/>
                <a:ext cx="114300" cy="10795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4"/>
                  <a:gd name="f4" fmla="val 23"/>
                  <a:gd name="f5" fmla="val 12"/>
                  <a:gd name="f6" fmla="val 6"/>
                  <a:gd name="f7" fmla="val 18"/>
                  <a:gd name="f8" fmla="val 5"/>
                  <a:gd name="f9" fmla="val 4"/>
                  <a:gd name="f10" fmla="val 8"/>
                  <a:gd name="f11" fmla="val 16"/>
                  <a:gd name="f12" fmla="val 19"/>
                  <a:gd name="f13" fmla="val 20"/>
                  <a:gd name="f14" fmla="*/ f0 1 24"/>
                  <a:gd name="f15" fmla="*/ f1 1 23"/>
                  <a:gd name="f16" fmla="+- f4 0 f2"/>
                  <a:gd name="f17" fmla="+- f3 0 f2"/>
                  <a:gd name="f18" fmla="*/ f17 1 24"/>
                  <a:gd name="f19" fmla="*/ f16 1 23"/>
                  <a:gd name="f20" fmla="*/ 0 1 f18"/>
                  <a:gd name="f21" fmla="*/ f3 1 f18"/>
                  <a:gd name="f22" fmla="*/ 0 1 f19"/>
                  <a:gd name="f23" fmla="*/ f4 1 f19"/>
                  <a:gd name="f24" fmla="*/ f20 f14 1"/>
                  <a:gd name="f25" fmla="*/ f21 f14 1"/>
                  <a:gd name="f26" fmla="*/ f23 f15 1"/>
                  <a:gd name="f27" fmla="*/ f22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4" t="f27" r="f25" b="f26"/>
                <a:pathLst>
                  <a:path w="24" h="23">
                    <a:moveTo>
                      <a:pt x="f5" y="f4"/>
                    </a:moveTo>
                    <a:cubicBezTo>
                      <a:pt x="f6" y="f4"/>
                      <a:pt x="f2" y="f7"/>
                      <a:pt x="f2" y="f5"/>
                    </a:cubicBezTo>
                    <a:cubicBezTo>
                      <a:pt x="f2" y="f8"/>
                      <a:pt x="f6" y="f2"/>
                      <a:pt x="f5" y="f2"/>
                    </a:cubicBezTo>
                    <a:cubicBezTo>
                      <a:pt x="f7" y="f2"/>
                      <a:pt x="f3" y="f8"/>
                      <a:pt x="f3" y="f5"/>
                    </a:cubicBezTo>
                    <a:cubicBezTo>
                      <a:pt x="f3" y="f7"/>
                      <a:pt x="f7" y="f4"/>
                      <a:pt x="f5" y="f4"/>
                    </a:cubicBezTo>
                    <a:close/>
                    <a:moveTo>
                      <a:pt x="f5" y="f9"/>
                    </a:moveTo>
                    <a:cubicBezTo>
                      <a:pt x="f10" y="f9"/>
                      <a:pt x="f9" y="f10"/>
                      <a:pt x="f9" y="f5"/>
                    </a:cubicBezTo>
                    <a:cubicBezTo>
                      <a:pt x="f9" y="f11"/>
                      <a:pt x="f10" y="f12"/>
                      <a:pt x="f5" y="f12"/>
                    </a:cubicBezTo>
                    <a:cubicBezTo>
                      <a:pt x="f11" y="f12"/>
                      <a:pt x="f13" y="f11"/>
                      <a:pt x="f13" y="f5"/>
                    </a:cubicBezTo>
                    <a:cubicBezTo>
                      <a:pt x="f13" y="f10"/>
                      <a:pt x="f11" y="f9"/>
                      <a:pt x="f5" y="f9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21"/>
              <p:cNvSpPr/>
              <p:nvPr/>
            </p:nvSpPr>
            <p:spPr>
              <a:xfrm>
                <a:off x="133346" y="4662489"/>
                <a:ext cx="23810" cy="2181228"/>
              </a:xfrm>
              <a:prstGeom prst="rect">
                <a:avLst/>
              </a:pr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2"/>
              <p:cNvSpPr/>
              <p:nvPr/>
            </p:nvSpPr>
            <p:spPr>
              <a:xfrm>
                <a:off x="223835" y="5041901"/>
                <a:ext cx="369883" cy="180181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33"/>
                  <a:gd name="f4" fmla="val 1135"/>
                  <a:gd name="f5" fmla="val 15"/>
                  <a:gd name="f6" fmla="val 515"/>
                  <a:gd name="f7" fmla="val 512"/>
                  <a:gd name="f8" fmla="val 218"/>
                  <a:gd name="f9" fmla="val 6"/>
                  <a:gd name="f10" fmla="val 518"/>
                  <a:gd name="f11" fmla="*/ f0 1 233"/>
                  <a:gd name="f12" fmla="*/ f1 1 1135"/>
                  <a:gd name="f13" fmla="+- f4 0 f2"/>
                  <a:gd name="f14" fmla="+- f3 0 f2"/>
                  <a:gd name="f15" fmla="*/ f14 1 233"/>
                  <a:gd name="f16" fmla="*/ f13 1 1135"/>
                  <a:gd name="f17" fmla="*/ 0 1 f15"/>
                  <a:gd name="f18" fmla="*/ f3 1 f15"/>
                  <a:gd name="f19" fmla="*/ 0 1 f16"/>
                  <a:gd name="f20" fmla="*/ f4 1 f16"/>
                  <a:gd name="f21" fmla="*/ f17 f11 1"/>
                  <a:gd name="f22" fmla="*/ f18 f11 1"/>
                  <a:gd name="f23" fmla="*/ f20 f12 1"/>
                  <a:gd name="f24" fmla="*/ f19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1" t="f24" r="f22" b="f23"/>
                <a:pathLst>
                  <a:path w="233" h="1135">
                    <a:moveTo>
                      <a:pt x="f5" y="f4"/>
                    </a:moveTo>
                    <a:lnTo>
                      <a:pt x="f2" y="f4"/>
                    </a:lnTo>
                    <a:lnTo>
                      <a:pt x="f2" y="f6"/>
                    </a:lnTo>
                    <a:lnTo>
                      <a:pt x="f2" y="f7"/>
                    </a:lnTo>
                    <a:lnTo>
                      <a:pt x="f8" y="f2"/>
                    </a:lnTo>
                    <a:lnTo>
                      <a:pt x="f3" y="f9"/>
                    </a:lnTo>
                    <a:lnTo>
                      <a:pt x="f5" y="f10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3"/>
              <p:cNvSpPr/>
              <p:nvPr/>
            </p:nvSpPr>
            <p:spPr>
              <a:xfrm>
                <a:off x="52385" y="4481510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val 28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11" y="f10"/>
                      <a:pt x="f10" y="f9"/>
                      <a:pt x="f10" y="f4"/>
                    </a:cubicBezTo>
                    <a:cubicBezTo>
                      <a:pt x="f10" y="f8"/>
                      <a:pt x="f11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4"/>
              <p:cNvSpPr/>
              <p:nvPr/>
            </p:nvSpPr>
            <p:spPr>
              <a:xfrm>
                <a:off x="-14292" y="5627683"/>
                <a:ext cx="85725" cy="121602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54"/>
                  <a:gd name="f4" fmla="val 766"/>
                  <a:gd name="f5" fmla="val 36"/>
                  <a:gd name="f6" fmla="val 149"/>
                  <a:gd name="f7" fmla="val 3"/>
                  <a:gd name="f8" fmla="val 18"/>
                  <a:gd name="f9" fmla="val 146"/>
                  <a:gd name="f10" fmla="*/ f0 1 54"/>
                  <a:gd name="f11" fmla="*/ f1 1 766"/>
                  <a:gd name="f12" fmla="+- f4 0 f2"/>
                  <a:gd name="f13" fmla="+- f3 0 f2"/>
                  <a:gd name="f14" fmla="*/ f13 1 54"/>
                  <a:gd name="f15" fmla="*/ f12 1 766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54" h="766">
                    <a:moveTo>
                      <a:pt x="f3" y="f4"/>
                    </a:moveTo>
                    <a:lnTo>
                      <a:pt x="f5" y="f4"/>
                    </a:lnTo>
                    <a:lnTo>
                      <a:pt x="f5" y="f6"/>
                    </a:lnTo>
                    <a:lnTo>
                      <a:pt x="f2" y="f7"/>
                    </a:lnTo>
                    <a:lnTo>
                      <a:pt x="f8" y="f2"/>
                    </a:lnTo>
                    <a:lnTo>
                      <a:pt x="f3" y="f9"/>
                    </a:lnTo>
                    <a:lnTo>
                      <a:pt x="f3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25"/>
              <p:cNvSpPr/>
              <p:nvPr/>
            </p:nvSpPr>
            <p:spPr>
              <a:xfrm>
                <a:off x="527051" y="4867278"/>
                <a:ext cx="190496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*/ f0 1 40"/>
                  <a:gd name="f12" fmla="*/ f1 1 40"/>
                  <a:gd name="f13" fmla="+- f3 0 f2"/>
                  <a:gd name="f14" fmla="*/ f13 1 40"/>
                  <a:gd name="f15" fmla="*/ 0 1 f14"/>
                  <a:gd name="f16" fmla="*/ f3 1 f14"/>
                  <a:gd name="f17" fmla="*/ f15 f11 1"/>
                  <a:gd name="f18" fmla="*/ f16 f11 1"/>
                  <a:gd name="f19" fmla="*/ f16 f12 1"/>
                  <a:gd name="f20" fmla="*/ f15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7" t="f20" r="f18" b="f19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9" y="f10"/>
                      <a:pt x="f10" y="f9"/>
                      <a:pt x="f10" y="f4"/>
                    </a:cubicBezTo>
                    <a:cubicBezTo>
                      <a:pt x="f10" y="f8"/>
                      <a:pt x="f9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Freeform 26"/>
              <p:cNvSpPr/>
              <p:nvPr/>
            </p:nvSpPr>
            <p:spPr>
              <a:xfrm>
                <a:off x="309560" y="5422904"/>
                <a:ext cx="374647" cy="1425577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36"/>
                  <a:gd name="f4" fmla="val 898"/>
                  <a:gd name="f5" fmla="val 18"/>
                  <a:gd name="f6" fmla="val 515"/>
                  <a:gd name="f7" fmla="val 3"/>
                  <a:gd name="f8" fmla="val 512"/>
                  <a:gd name="f9" fmla="val 221"/>
                  <a:gd name="f10" fmla="val 6"/>
                  <a:gd name="f11" fmla="val 518"/>
                  <a:gd name="f12" fmla="*/ f0 1 236"/>
                  <a:gd name="f13" fmla="*/ f1 1 898"/>
                  <a:gd name="f14" fmla="+- f4 0 f2"/>
                  <a:gd name="f15" fmla="+- f3 0 f2"/>
                  <a:gd name="f16" fmla="*/ f15 1 236"/>
                  <a:gd name="f17" fmla="*/ f14 1 898"/>
                  <a:gd name="f18" fmla="*/ 0 1 f16"/>
                  <a:gd name="f19" fmla="*/ f3 1 f16"/>
                  <a:gd name="f20" fmla="*/ 0 1 f17"/>
                  <a:gd name="f21" fmla="*/ f4 1 f17"/>
                  <a:gd name="f22" fmla="*/ f18 f12 1"/>
                  <a:gd name="f23" fmla="*/ f19 f12 1"/>
                  <a:gd name="f24" fmla="*/ f21 f13 1"/>
                  <a:gd name="f25" fmla="*/ f20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2" t="f25" r="f23" b="f24"/>
                <a:pathLst>
                  <a:path w="236" h="898">
                    <a:moveTo>
                      <a:pt x="f5" y="f4"/>
                    </a:moveTo>
                    <a:lnTo>
                      <a:pt x="f2" y="f4"/>
                    </a:lnTo>
                    <a:lnTo>
                      <a:pt x="f2" y="f6"/>
                    </a:lnTo>
                    <a:lnTo>
                      <a:pt x="f7" y="f8"/>
                    </a:lnTo>
                    <a:lnTo>
                      <a:pt x="f9" y="f2"/>
                    </a:lnTo>
                    <a:lnTo>
                      <a:pt x="f3" y="f10"/>
                    </a:lnTo>
                    <a:lnTo>
                      <a:pt x="f5" y="f11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Freeform 27"/>
              <p:cNvSpPr/>
              <p:nvPr/>
            </p:nvSpPr>
            <p:spPr>
              <a:xfrm>
                <a:off x="569908" y="5945191"/>
                <a:ext cx="152403" cy="91280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6"/>
                  <a:gd name="f4" fmla="val 575"/>
                  <a:gd name="f5" fmla="val 15"/>
                  <a:gd name="f6" fmla="val 569"/>
                  <a:gd name="f7" fmla="val 81"/>
                  <a:gd name="f8" fmla="val 383"/>
                  <a:gd name="f9" fmla="val 386"/>
                  <a:gd name="f10" fmla="*/ f0 1 96"/>
                  <a:gd name="f11" fmla="*/ f1 1 575"/>
                  <a:gd name="f12" fmla="+- f4 0 f2"/>
                  <a:gd name="f13" fmla="+- f3 0 f2"/>
                  <a:gd name="f14" fmla="*/ f13 1 96"/>
                  <a:gd name="f15" fmla="*/ f12 1 575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96" h="575">
                    <a:moveTo>
                      <a:pt x="f5" y="f4"/>
                    </a:moveTo>
                    <a:lnTo>
                      <a:pt x="f2" y="f6"/>
                    </a:lnTo>
                    <a:lnTo>
                      <a:pt x="f7" y="f8"/>
                    </a:lnTo>
                    <a:lnTo>
                      <a:pt x="f7" y="f2"/>
                    </a:lnTo>
                    <a:lnTo>
                      <a:pt x="f3" y="f2"/>
                    </a:lnTo>
                    <a:lnTo>
                      <a:pt x="f3" y="f9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612776" y="5246690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2"/>
                  <a:gd name="f9" fmla="val 11"/>
                  <a:gd name="f10" fmla="val 29"/>
                  <a:gd name="f11" fmla="val 36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9"/>
                      <a:pt x="f7" y="f4"/>
                    </a:cubicBezTo>
                    <a:cubicBezTo>
                      <a:pt x="f7" y="f10"/>
                      <a:pt x="f8" y="f11"/>
                      <a:pt x="f4" y="f11"/>
                    </a:cubicBezTo>
                    <a:cubicBezTo>
                      <a:pt x="f10" y="f11"/>
                      <a:pt x="f11" y="f10"/>
                      <a:pt x="f11" y="f4"/>
                    </a:cubicBezTo>
                    <a:cubicBezTo>
                      <a:pt x="f11" y="f9"/>
                      <a:pt x="f10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Freeform 29"/>
              <p:cNvSpPr/>
              <p:nvPr/>
            </p:nvSpPr>
            <p:spPr>
              <a:xfrm>
                <a:off x="612776" y="5764213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2"/>
                  <a:gd name="f9" fmla="val 11"/>
                  <a:gd name="f10" fmla="val 29"/>
                  <a:gd name="f11" fmla="val 36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9"/>
                      <a:pt x="f7" y="f4"/>
                    </a:cubicBezTo>
                    <a:cubicBezTo>
                      <a:pt x="f7" y="f10"/>
                      <a:pt x="f8" y="f11"/>
                      <a:pt x="f4" y="f11"/>
                    </a:cubicBezTo>
                    <a:cubicBezTo>
                      <a:pt x="f10" y="f11"/>
                      <a:pt x="f11" y="f10"/>
                      <a:pt x="f11" y="f4"/>
                    </a:cubicBezTo>
                    <a:cubicBezTo>
                      <a:pt x="f11" y="f9"/>
                      <a:pt x="f10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Freeform 30"/>
              <p:cNvSpPr/>
              <p:nvPr/>
            </p:nvSpPr>
            <p:spPr>
              <a:xfrm>
                <a:off x="669926" y="6330948"/>
                <a:ext cx="417515" cy="517522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63"/>
                  <a:gd name="f4" fmla="val 326"/>
                  <a:gd name="f5" fmla="val 15"/>
                  <a:gd name="f6" fmla="val 320"/>
                  <a:gd name="f7" fmla="val 45"/>
                  <a:gd name="f8" fmla="val 206"/>
                  <a:gd name="f9" fmla="val 48"/>
                  <a:gd name="f10" fmla="val 254"/>
                  <a:gd name="f11" fmla="val 12"/>
                  <a:gd name="f12" fmla="val 60"/>
                  <a:gd name="f13" fmla="val 215"/>
                  <a:gd name="f14" fmla="*/ f0 1 263"/>
                  <a:gd name="f15" fmla="*/ f1 1 326"/>
                  <a:gd name="f16" fmla="+- f4 0 f2"/>
                  <a:gd name="f17" fmla="+- f3 0 f2"/>
                  <a:gd name="f18" fmla="*/ f17 1 263"/>
                  <a:gd name="f19" fmla="*/ f16 1 326"/>
                  <a:gd name="f20" fmla="*/ 0 1 f18"/>
                  <a:gd name="f21" fmla="*/ f3 1 f18"/>
                  <a:gd name="f22" fmla="*/ 0 1 f19"/>
                  <a:gd name="f23" fmla="*/ f4 1 f19"/>
                  <a:gd name="f24" fmla="*/ f20 f14 1"/>
                  <a:gd name="f25" fmla="*/ f21 f14 1"/>
                  <a:gd name="f26" fmla="*/ f23 f15 1"/>
                  <a:gd name="f27" fmla="*/ f22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4" t="f27" r="f25" b="f26"/>
                <a:pathLst>
                  <a:path w="263" h="326">
                    <a:moveTo>
                      <a:pt x="f5" y="f4"/>
                    </a:moveTo>
                    <a:lnTo>
                      <a:pt x="f2" y="f6"/>
                    </a:lnTo>
                    <a:lnTo>
                      <a:pt x="f7" y="f8"/>
                    </a:lnTo>
                    <a:lnTo>
                      <a:pt x="f9" y="f8"/>
                    </a:lnTo>
                    <a:lnTo>
                      <a:pt x="f10" y="f2"/>
                    </a:lnTo>
                    <a:lnTo>
                      <a:pt x="f3" y="f11"/>
                    </a:lnTo>
                    <a:lnTo>
                      <a:pt x="f12" y="f13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Freeform 31"/>
              <p:cNvSpPr/>
              <p:nvPr/>
            </p:nvSpPr>
            <p:spPr>
              <a:xfrm>
                <a:off x="1049338" y="6221413"/>
                <a:ext cx="157167" cy="147639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3"/>
                  <a:gd name="f4" fmla="val 31"/>
                  <a:gd name="f5" fmla="val 16"/>
                  <a:gd name="f6" fmla="val 12"/>
                  <a:gd name="f7" fmla="val 8"/>
                  <a:gd name="f8" fmla="val 29"/>
                  <a:gd name="f9" fmla="val 5"/>
                  <a:gd name="f10" fmla="val 26"/>
                  <a:gd name="f11" fmla="val 2"/>
                  <a:gd name="f12" fmla="val 24"/>
                  <a:gd name="f13" fmla="val 20"/>
                  <a:gd name="f14" fmla="val 15"/>
                  <a:gd name="f15" fmla="val 11"/>
                  <a:gd name="f16" fmla="val 7"/>
                  <a:gd name="f17" fmla="val 4"/>
                  <a:gd name="f18" fmla="val 1"/>
                  <a:gd name="f19" fmla="val 27"/>
                  <a:gd name="f20" fmla="val 10"/>
                  <a:gd name="f21" fmla="val 13"/>
                  <a:gd name="f22" fmla="val 6"/>
                  <a:gd name="f23" fmla="val 9"/>
                  <a:gd name="f24" fmla="val 19"/>
                  <a:gd name="f25" fmla="val 21"/>
                  <a:gd name="f26" fmla="val 22"/>
                  <a:gd name="f27" fmla="*/ f0 1 33"/>
                  <a:gd name="f28" fmla="*/ f1 1 31"/>
                  <a:gd name="f29" fmla="+- f4 0 f2"/>
                  <a:gd name="f30" fmla="+- f3 0 f2"/>
                  <a:gd name="f31" fmla="*/ f30 1 33"/>
                  <a:gd name="f32" fmla="*/ f29 1 31"/>
                  <a:gd name="f33" fmla="*/ 0 1 f31"/>
                  <a:gd name="f34" fmla="*/ f3 1 f31"/>
                  <a:gd name="f35" fmla="*/ 0 1 f32"/>
                  <a:gd name="f36" fmla="*/ f4 1 f32"/>
                  <a:gd name="f37" fmla="*/ f33 f27 1"/>
                  <a:gd name="f38" fmla="*/ f34 f27 1"/>
                  <a:gd name="f39" fmla="*/ f36 f28 1"/>
                  <a:gd name="f40" fmla="*/ f35 f2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7" t="f40" r="f38" b="f39"/>
                <a:pathLst>
                  <a:path w="33" h="31">
                    <a:moveTo>
                      <a:pt x="f5" y="f4"/>
                    </a:moveTo>
                    <a:cubicBezTo>
                      <a:pt x="f6" y="f4"/>
                      <a:pt x="f7" y="f8"/>
                      <a:pt x="f9" y="f10"/>
                    </a:cubicBezTo>
                    <a:cubicBezTo>
                      <a:pt x="f11" y="f12"/>
                      <a:pt x="f2" y="f13"/>
                      <a:pt x="f2" y="f14"/>
                    </a:cubicBezTo>
                    <a:cubicBezTo>
                      <a:pt x="f2" y="f15"/>
                      <a:pt x="f11" y="f16"/>
                      <a:pt x="f9" y="f17"/>
                    </a:cubicBezTo>
                    <a:cubicBezTo>
                      <a:pt x="f7" y="f18"/>
                      <a:pt x="f6" y="f2"/>
                      <a:pt x="f5" y="f2"/>
                    </a:cubicBezTo>
                    <a:cubicBezTo>
                      <a:pt x="f13" y="f2"/>
                      <a:pt x="f12" y="f18"/>
                      <a:pt x="f19" y="f17"/>
                    </a:cubicBezTo>
                    <a:cubicBezTo>
                      <a:pt x="f3" y="f20"/>
                      <a:pt x="f3" y="f13"/>
                      <a:pt x="f19" y="f10"/>
                    </a:cubicBezTo>
                    <a:cubicBezTo>
                      <a:pt x="f12" y="f8"/>
                      <a:pt x="f13" y="f4"/>
                      <a:pt x="f5" y="f4"/>
                    </a:cubicBezTo>
                    <a:close/>
                    <a:moveTo>
                      <a:pt x="f5" y="f17"/>
                    </a:moveTo>
                    <a:cubicBezTo>
                      <a:pt x="f21" y="f17"/>
                      <a:pt x="f20" y="f9"/>
                      <a:pt x="f7" y="f16"/>
                    </a:cubicBezTo>
                    <a:cubicBezTo>
                      <a:pt x="f22" y="f23"/>
                      <a:pt x="f17" y="f6"/>
                      <a:pt x="f17" y="f14"/>
                    </a:cubicBezTo>
                    <a:cubicBezTo>
                      <a:pt x="f17" y="f24"/>
                      <a:pt x="f22" y="f25"/>
                      <a:pt x="f7" y="f12"/>
                    </a:cubicBezTo>
                    <a:cubicBezTo>
                      <a:pt x="f20" y="f10"/>
                      <a:pt x="f21" y="f19"/>
                      <a:pt x="f5" y="f19"/>
                    </a:cubicBezTo>
                    <a:cubicBezTo>
                      <a:pt x="f24" y="f19"/>
                      <a:pt x="f26" y="f10"/>
                      <a:pt x="f12" y="f12"/>
                    </a:cubicBezTo>
                    <a:cubicBezTo>
                      <a:pt x="f8" y="f24"/>
                      <a:pt x="f8" y="f6"/>
                      <a:pt x="f12" y="f16"/>
                    </a:cubicBezTo>
                    <a:cubicBezTo>
                      <a:pt x="f26" y="f9"/>
                      <a:pt x="f24" y="f17"/>
                      <a:pt x="f5" y="f1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2" name="Group 9"/>
            <p:cNvGrpSpPr/>
            <p:nvPr/>
          </p:nvGrpSpPr>
          <p:grpSpPr>
            <a:xfrm>
              <a:off x="11364913" y="0"/>
              <a:ext cx="674679" cy="6848481"/>
              <a:chOff x="11364913" y="0"/>
              <a:chExt cx="674679" cy="6848481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11483977" y="0"/>
                <a:ext cx="417515" cy="51275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63"/>
                  <a:gd name="f4" fmla="val 323"/>
                  <a:gd name="f5" fmla="val 12"/>
                  <a:gd name="f6" fmla="val 314"/>
                  <a:gd name="f7" fmla="val 203"/>
                  <a:gd name="f8" fmla="val 108"/>
                  <a:gd name="f9" fmla="val 248"/>
                  <a:gd name="f10" fmla="val 6"/>
                  <a:gd name="f11" fmla="val 218"/>
                  <a:gd name="f12" fmla="val 117"/>
                  <a:gd name="f13" fmla="*/ f0 1 263"/>
                  <a:gd name="f14" fmla="*/ f1 1 323"/>
                  <a:gd name="f15" fmla="+- f4 0 f2"/>
                  <a:gd name="f16" fmla="+- f3 0 f2"/>
                  <a:gd name="f17" fmla="*/ f16 1 263"/>
                  <a:gd name="f18" fmla="*/ f15 1 323"/>
                  <a:gd name="f19" fmla="*/ 0 1 f17"/>
                  <a:gd name="f20" fmla="*/ f3 1 f17"/>
                  <a:gd name="f21" fmla="*/ 0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263" h="323">
                    <a:moveTo>
                      <a:pt x="f5" y="f4"/>
                    </a:moveTo>
                    <a:lnTo>
                      <a:pt x="f2" y="f6"/>
                    </a:lnTo>
                    <a:lnTo>
                      <a:pt x="f7" y="f8"/>
                    </a:lnTo>
                    <a:lnTo>
                      <a:pt x="f9" y="f2"/>
                    </a:lnTo>
                    <a:lnTo>
                      <a:pt x="f3" y="f10"/>
                    </a:lnTo>
                    <a:lnTo>
                      <a:pt x="f11" y="f12"/>
                    </a:lnTo>
                    <a:lnTo>
                      <a:pt x="f11" y="f12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11364913" y="474665"/>
                <a:ext cx="157167" cy="15240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3"/>
                  <a:gd name="f4" fmla="val 32"/>
                  <a:gd name="f5" fmla="val 17"/>
                  <a:gd name="f6" fmla="val 13"/>
                  <a:gd name="f7" fmla="val 9"/>
                  <a:gd name="f8" fmla="val 30"/>
                  <a:gd name="f9" fmla="val 6"/>
                  <a:gd name="f10" fmla="val 27"/>
                  <a:gd name="f11" fmla="val 21"/>
                  <a:gd name="f12" fmla="val 11"/>
                  <a:gd name="f13" fmla="val 5"/>
                  <a:gd name="f14" fmla="val 2"/>
                  <a:gd name="f15" fmla="val 25"/>
                  <a:gd name="f16" fmla="val 28"/>
                  <a:gd name="f17" fmla="val 31"/>
                  <a:gd name="f18" fmla="val 8"/>
                  <a:gd name="f19" fmla="val 12"/>
                  <a:gd name="f20" fmla="val 16"/>
                  <a:gd name="f21" fmla="val 20"/>
                  <a:gd name="f22" fmla="val 24"/>
                  <a:gd name="f23" fmla="val 4"/>
                  <a:gd name="f24" fmla="val 14"/>
                  <a:gd name="f25" fmla="val 23"/>
                  <a:gd name="f26" fmla="val 26"/>
                  <a:gd name="f27" fmla="*/ f0 1 33"/>
                  <a:gd name="f28" fmla="*/ f1 1 32"/>
                  <a:gd name="f29" fmla="+- f4 0 f2"/>
                  <a:gd name="f30" fmla="+- f3 0 f2"/>
                  <a:gd name="f31" fmla="*/ f30 1 33"/>
                  <a:gd name="f32" fmla="*/ f29 1 32"/>
                  <a:gd name="f33" fmla="*/ 0 1 f31"/>
                  <a:gd name="f34" fmla="*/ f3 1 f31"/>
                  <a:gd name="f35" fmla="*/ 0 1 f32"/>
                  <a:gd name="f36" fmla="*/ f4 1 f32"/>
                  <a:gd name="f37" fmla="*/ f33 f27 1"/>
                  <a:gd name="f38" fmla="*/ f34 f27 1"/>
                  <a:gd name="f39" fmla="*/ f36 f28 1"/>
                  <a:gd name="f40" fmla="*/ f35 f2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7" t="f40" r="f38" b="f39"/>
                <a:pathLst>
                  <a:path w="33" h="32">
                    <a:moveTo>
                      <a:pt x="f5" y="f4"/>
                    </a:moveTo>
                    <a:cubicBezTo>
                      <a:pt x="f6" y="f4"/>
                      <a:pt x="f7" y="f8"/>
                      <a:pt x="f9" y="f10"/>
                    </a:cubicBezTo>
                    <a:cubicBezTo>
                      <a:pt x="f2" y="f11"/>
                      <a:pt x="f2" y="f12"/>
                      <a:pt x="f9" y="f13"/>
                    </a:cubicBezTo>
                    <a:cubicBezTo>
                      <a:pt x="f7" y="f14"/>
                      <a:pt x="f6" y="f2"/>
                      <a:pt x="f5" y="f2"/>
                    </a:cubicBezTo>
                    <a:cubicBezTo>
                      <a:pt x="f11" y="f2"/>
                      <a:pt x="f15" y="f14"/>
                      <a:pt x="f16" y="f13"/>
                    </a:cubicBezTo>
                    <a:cubicBezTo>
                      <a:pt x="f17" y="f18"/>
                      <a:pt x="f3" y="f19"/>
                      <a:pt x="f3" y="f20"/>
                    </a:cubicBezTo>
                    <a:cubicBezTo>
                      <a:pt x="f3" y="f21"/>
                      <a:pt x="f17" y="f22"/>
                      <a:pt x="f16" y="f10"/>
                    </a:cubicBezTo>
                    <a:cubicBezTo>
                      <a:pt x="f15" y="f8"/>
                      <a:pt x="f11" y="f4"/>
                      <a:pt x="f5" y="f4"/>
                    </a:cubicBezTo>
                    <a:close/>
                    <a:moveTo>
                      <a:pt x="f5" y="f23"/>
                    </a:moveTo>
                    <a:cubicBezTo>
                      <a:pt x="f24" y="f23"/>
                      <a:pt x="f12" y="f9"/>
                      <a:pt x="f7" y="f18"/>
                    </a:cubicBezTo>
                    <a:cubicBezTo>
                      <a:pt x="f23" y="f19"/>
                      <a:pt x="f23" y="f21"/>
                      <a:pt x="f7" y="f22"/>
                    </a:cubicBezTo>
                    <a:cubicBezTo>
                      <a:pt x="f12" y="f10"/>
                      <a:pt x="f24" y="f16"/>
                      <a:pt x="f5" y="f16"/>
                    </a:cubicBezTo>
                    <a:cubicBezTo>
                      <a:pt x="f21" y="f16"/>
                      <a:pt x="f25" y="f10"/>
                      <a:pt x="f26" y="f22"/>
                    </a:cubicBezTo>
                    <a:cubicBezTo>
                      <a:pt x="f8" y="f21"/>
                      <a:pt x="f8" y="f19"/>
                      <a:pt x="f26" y="f18"/>
                    </a:cubicBezTo>
                    <a:cubicBezTo>
                      <a:pt x="f25" y="f9"/>
                      <a:pt x="f21" y="f23"/>
                      <a:pt x="f5" y="f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11631616" y="1539877"/>
                <a:ext cx="188915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*/ f0 1 40"/>
                  <a:gd name="f12" fmla="*/ f1 1 40"/>
                  <a:gd name="f13" fmla="+- f3 0 f2"/>
                  <a:gd name="f14" fmla="*/ f13 1 40"/>
                  <a:gd name="f15" fmla="*/ 0 1 f14"/>
                  <a:gd name="f16" fmla="*/ f3 1 f14"/>
                  <a:gd name="f17" fmla="*/ f15 f11 1"/>
                  <a:gd name="f18" fmla="*/ f16 f11 1"/>
                  <a:gd name="f19" fmla="*/ f16 f12 1"/>
                  <a:gd name="f20" fmla="*/ f15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7" t="f20" r="f18" b="f19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9" y="f10"/>
                      <a:pt x="f10" y="f9"/>
                      <a:pt x="f10" y="f4"/>
                    </a:cubicBezTo>
                    <a:cubicBezTo>
                      <a:pt x="f10" y="f8"/>
                      <a:pt x="f9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11531598" y="5694361"/>
                <a:ext cx="298451" cy="1154109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88"/>
                  <a:gd name="f4" fmla="val 727"/>
                  <a:gd name="f5" fmla="val 15"/>
                  <a:gd name="f6" fmla="val 407"/>
                  <a:gd name="f7" fmla="val 176"/>
                  <a:gd name="f8" fmla="val 6"/>
                  <a:gd name="f9" fmla="val 410"/>
                  <a:gd name="f10" fmla="*/ f0 1 188"/>
                  <a:gd name="f11" fmla="*/ f1 1 727"/>
                  <a:gd name="f12" fmla="+- f4 0 f2"/>
                  <a:gd name="f13" fmla="+- f3 0 f2"/>
                  <a:gd name="f14" fmla="*/ f13 1 188"/>
                  <a:gd name="f15" fmla="*/ f12 1 727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188" h="727">
                    <a:moveTo>
                      <a:pt x="f5" y="f4"/>
                    </a:moveTo>
                    <a:lnTo>
                      <a:pt x="f2" y="f4"/>
                    </a:lnTo>
                    <a:lnTo>
                      <a:pt x="f2" y="f6"/>
                    </a:lnTo>
                    <a:lnTo>
                      <a:pt x="f2" y="f6"/>
                    </a:lnTo>
                    <a:lnTo>
                      <a:pt x="f7" y="f2"/>
                    </a:lnTo>
                    <a:lnTo>
                      <a:pt x="f3" y="f8"/>
                    </a:lnTo>
                    <a:lnTo>
                      <a:pt x="f5" y="f9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11772900" y="5551486"/>
                <a:ext cx="157167" cy="15557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3"/>
                  <a:gd name="f4" fmla="val 17"/>
                  <a:gd name="f5" fmla="val 8"/>
                  <a:gd name="f6" fmla="val 25"/>
                  <a:gd name="f7" fmla="val 16"/>
                  <a:gd name="f8" fmla="val 7"/>
                  <a:gd name="f9" fmla="val 26"/>
                  <a:gd name="f10" fmla="val 4"/>
                  <a:gd name="f11" fmla="val 10"/>
                  <a:gd name="f12" fmla="val 9"/>
                  <a:gd name="f13" fmla="val 23"/>
                  <a:gd name="f14" fmla="val 29"/>
                  <a:gd name="f15" fmla="*/ f0 1 33"/>
                  <a:gd name="f16" fmla="*/ f1 1 33"/>
                  <a:gd name="f17" fmla="+- f3 0 f2"/>
                  <a:gd name="f18" fmla="*/ f17 1 33"/>
                  <a:gd name="f19" fmla="*/ 0 1 f18"/>
                  <a:gd name="f20" fmla="*/ f3 1 f18"/>
                  <a:gd name="f21" fmla="*/ f19 f15 1"/>
                  <a:gd name="f22" fmla="*/ f20 f15 1"/>
                  <a:gd name="f23" fmla="*/ f20 f16 1"/>
                  <a:gd name="f24" fmla="*/ f19 f1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1" t="f24" r="f22" b="f23"/>
                <a:pathLst>
                  <a:path w="33" h="33">
                    <a:moveTo>
                      <a:pt x="f4" y="f3"/>
                    </a:moveTo>
                    <a:cubicBezTo>
                      <a:pt x="f5" y="f3"/>
                      <a:pt x="f2" y="f6"/>
                      <a:pt x="f2" y="f7"/>
                    </a:cubicBezTo>
                    <a:cubicBezTo>
                      <a:pt x="f2" y="f8"/>
                      <a:pt x="f5" y="f2"/>
                      <a:pt x="f4" y="f2"/>
                    </a:cubicBezTo>
                    <a:cubicBezTo>
                      <a:pt x="f9" y="f2"/>
                      <a:pt x="f3" y="f8"/>
                      <a:pt x="f3" y="f7"/>
                    </a:cubicBezTo>
                    <a:cubicBezTo>
                      <a:pt x="f3" y="f6"/>
                      <a:pt x="f9" y="f3"/>
                      <a:pt x="f4" y="f3"/>
                    </a:cubicBezTo>
                    <a:close/>
                    <a:moveTo>
                      <a:pt x="f4" y="f10"/>
                    </a:moveTo>
                    <a:cubicBezTo>
                      <a:pt x="f11" y="f10"/>
                      <a:pt x="f10" y="f12"/>
                      <a:pt x="f10" y="f7"/>
                    </a:cubicBezTo>
                    <a:cubicBezTo>
                      <a:pt x="f10" y="f13"/>
                      <a:pt x="f11" y="f14"/>
                      <a:pt x="f4" y="f14"/>
                    </a:cubicBezTo>
                    <a:cubicBezTo>
                      <a:pt x="f13" y="f14"/>
                      <a:pt x="f14" y="f13"/>
                      <a:pt x="f14" y="f7"/>
                    </a:cubicBezTo>
                    <a:cubicBezTo>
                      <a:pt x="f14" y="f12"/>
                      <a:pt x="f13" y="f10"/>
                      <a:pt x="f4" y="f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11710985" y="4764"/>
                <a:ext cx="304796" cy="154464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92"/>
                  <a:gd name="f4" fmla="val 973"/>
                  <a:gd name="f5" fmla="val 15"/>
                  <a:gd name="f6" fmla="val 790"/>
                  <a:gd name="f7" fmla="val 174"/>
                  <a:gd name="f8" fmla="val 614"/>
                  <a:gd name="f9" fmla="val 620"/>
                  <a:gd name="f10" fmla="val 796"/>
                  <a:gd name="f11" fmla="*/ f0 1 192"/>
                  <a:gd name="f12" fmla="*/ f1 1 973"/>
                  <a:gd name="f13" fmla="+- f4 0 f2"/>
                  <a:gd name="f14" fmla="+- f3 0 f2"/>
                  <a:gd name="f15" fmla="*/ f14 1 192"/>
                  <a:gd name="f16" fmla="*/ f13 1 973"/>
                  <a:gd name="f17" fmla="*/ 0 1 f15"/>
                  <a:gd name="f18" fmla="*/ f3 1 f15"/>
                  <a:gd name="f19" fmla="*/ 0 1 f16"/>
                  <a:gd name="f20" fmla="*/ f4 1 f16"/>
                  <a:gd name="f21" fmla="*/ f17 f11 1"/>
                  <a:gd name="f22" fmla="*/ f18 f11 1"/>
                  <a:gd name="f23" fmla="*/ f20 f12 1"/>
                  <a:gd name="f24" fmla="*/ f19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1" t="f24" r="f22" b="f23"/>
                <a:pathLst>
                  <a:path w="192" h="973">
                    <a:moveTo>
                      <a:pt x="f5" y="f4"/>
                    </a:moveTo>
                    <a:lnTo>
                      <a:pt x="f2" y="f4"/>
                    </a:lnTo>
                    <a:lnTo>
                      <a:pt x="f2" y="f6"/>
                    </a:lnTo>
                    <a:lnTo>
                      <a:pt x="f7" y="f8"/>
                    </a:lnTo>
                    <a:lnTo>
                      <a:pt x="f7" y="f2"/>
                    </a:lnTo>
                    <a:lnTo>
                      <a:pt x="f3" y="f2"/>
                    </a:lnTo>
                    <a:lnTo>
                      <a:pt x="f3" y="f9"/>
                    </a:lnTo>
                    <a:lnTo>
                      <a:pt x="f5" y="f10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11636370" y="4867278"/>
                <a:ext cx="188915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*/ f0 1 40"/>
                  <a:gd name="f12" fmla="*/ f1 1 40"/>
                  <a:gd name="f13" fmla="+- f3 0 f2"/>
                  <a:gd name="f14" fmla="*/ f13 1 40"/>
                  <a:gd name="f15" fmla="*/ 0 1 f14"/>
                  <a:gd name="f16" fmla="*/ f3 1 f14"/>
                  <a:gd name="f17" fmla="*/ f15 f11 1"/>
                  <a:gd name="f18" fmla="*/ f16 f11 1"/>
                  <a:gd name="f19" fmla="*/ f16 f12 1"/>
                  <a:gd name="f20" fmla="*/ f15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7" t="f20" r="f18" b="f19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9" y="f10"/>
                      <a:pt x="f10" y="f9"/>
                      <a:pt x="f10" y="f4"/>
                    </a:cubicBezTo>
                    <a:cubicBezTo>
                      <a:pt x="f10" y="f8"/>
                      <a:pt x="f9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11441109" y="5046665"/>
                <a:ext cx="307979" cy="1801816"/>
              </a:xfrm>
              <a:custGeom>
                <a:avLst/>
                <a:gdLst>
                  <a:gd name="f0" fmla="val 360"/>
                  <a:gd name="f1" fmla="val w"/>
                  <a:gd name="f2" fmla="val h"/>
                  <a:gd name="f3" fmla="val 0"/>
                  <a:gd name="f4" fmla="val 194"/>
                  <a:gd name="f5" fmla="val 1135"/>
                  <a:gd name="f6" fmla="val 18"/>
                  <a:gd name="f7" fmla="val 354"/>
                  <a:gd name="f8" fmla="val 176"/>
                  <a:gd name="f9" fmla="val 177"/>
                  <a:gd name="f10" fmla="val 183"/>
                  <a:gd name="f11" fmla="*/ f1 1 194"/>
                  <a:gd name="f12" fmla="*/ f2 1 1135"/>
                  <a:gd name="f13" fmla="+- f5 0 f3"/>
                  <a:gd name="f14" fmla="+- f4 0 f3"/>
                  <a:gd name="f15" fmla="*/ f14 1 194"/>
                  <a:gd name="f16" fmla="*/ f13 1 1135"/>
                  <a:gd name="f17" fmla="*/ 0 1 f15"/>
                  <a:gd name="f18" fmla="*/ f4 1 f15"/>
                  <a:gd name="f19" fmla="*/ 0 1 f16"/>
                  <a:gd name="f20" fmla="*/ f5 1 f16"/>
                  <a:gd name="f21" fmla="*/ f17 f11 1"/>
                  <a:gd name="f22" fmla="*/ f18 f11 1"/>
                  <a:gd name="f23" fmla="*/ f20 f12 1"/>
                  <a:gd name="f24" fmla="*/ f19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1" t="f24" r="f22" b="f23"/>
                <a:pathLst>
                  <a:path w="194" h="1135">
                    <a:moveTo>
                      <a:pt x="f6" y="f5"/>
                    </a:moveTo>
                    <a:lnTo>
                      <a:pt x="f3" y="f5"/>
                    </a:lnTo>
                    <a:lnTo>
                      <a:pt x="f3" y="f7"/>
                    </a:lnTo>
                    <a:lnTo>
                      <a:pt x="f8" y="f9"/>
                    </a:lnTo>
                    <a:lnTo>
                      <a:pt x="f8" y="f3"/>
                    </a:lnTo>
                    <a:lnTo>
                      <a:pt x="f4" y="f3"/>
                    </a:lnTo>
                    <a:lnTo>
                      <a:pt x="f4" y="f10"/>
                    </a:lnTo>
                    <a:lnTo>
                      <a:pt x="f6" y="f0"/>
                    </a:lnTo>
                    <a:lnTo>
                      <a:pt x="f6" y="f5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11849096" y="6416673"/>
                <a:ext cx="190496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2"/>
                  <a:gd name="f9" fmla="val 11"/>
                  <a:gd name="f10" fmla="val 29"/>
                  <a:gd name="f11" fmla="val 36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9"/>
                      <a:pt x="f7" y="f4"/>
                    </a:cubicBezTo>
                    <a:cubicBezTo>
                      <a:pt x="f7" y="f10"/>
                      <a:pt x="f8" y="f11"/>
                      <a:pt x="f4" y="f11"/>
                    </a:cubicBezTo>
                    <a:cubicBezTo>
                      <a:pt x="f10" y="f11"/>
                      <a:pt x="f11" y="f10"/>
                      <a:pt x="f11" y="f4"/>
                    </a:cubicBezTo>
                    <a:cubicBezTo>
                      <a:pt x="f11" y="f9"/>
                      <a:pt x="f10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1939585" y="6596060"/>
                <a:ext cx="23810" cy="252410"/>
              </a:xfrm>
              <a:prstGeom prst="rect">
                <a:avLst/>
              </a:pr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3" name="Title Placeholder 1"/>
          <p:cNvSpPr txBox="1">
            <a:spLocks noGrp="1"/>
          </p:cNvSpPr>
          <p:nvPr>
            <p:ph type="title"/>
          </p:nvPr>
        </p:nvSpPr>
        <p:spPr>
          <a:xfrm>
            <a:off x="1141408" y="618518"/>
            <a:ext cx="9905996" cy="14785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endParaRPr lang="en-US"/>
          </a:p>
        </p:txBody>
      </p:sp>
      <p:sp>
        <p:nvSpPr>
          <p:cNvPr id="44" name="Text Placeholder 2"/>
          <p:cNvSpPr txBox="1">
            <a:spLocks noGrp="1"/>
          </p:cNvSpPr>
          <p:nvPr>
            <p:ph type="body" idx="1"/>
          </p:nvPr>
        </p:nvSpPr>
        <p:spPr>
          <a:xfrm>
            <a:off x="1141408" y="2249488"/>
            <a:ext cx="9905996" cy="35417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5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7456922" y="5883277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hu-HU" sz="1050" b="0" i="0" u="none" strike="noStrike" kern="1200" cap="none" spc="0" baseline="0">
                <a:solidFill>
                  <a:srgbClr val="FFFFFF"/>
                </a:solidFill>
                <a:uFillTx/>
                <a:latin typeface="Tw Cen MT"/>
              </a:defRPr>
            </a:lvl1pPr>
          </a:lstStyle>
          <a:p>
            <a:fld id="{9FA9E433-974D-4A4A-B6EC-F434E9472002}" type="datetime1">
              <a:rPr lang="hu-HU" smtClean="0"/>
              <a:pPr/>
              <a:t>2024. 01. 29.</a:t>
            </a:fld>
            <a:endParaRPr/>
          </a:p>
        </p:txBody>
      </p:sp>
      <p:sp>
        <p:nvSpPr>
          <p:cNvPr id="46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1141408" y="5883277"/>
            <a:ext cx="6239307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hu-HU" sz="1050" b="0" i="0" u="none" strike="noStrike" kern="1200" cap="all" spc="0" baseline="0">
                <a:solidFill>
                  <a:srgbClr val="FFFFFF"/>
                </a:solidFill>
                <a:uFillTx/>
                <a:latin typeface="Tw Cen MT"/>
              </a:defRPr>
            </a:lvl1pPr>
          </a:lstStyle>
          <a:p>
            <a:endParaRPr/>
          </a:p>
        </p:txBody>
      </p:sp>
      <p:sp>
        <p:nvSpPr>
          <p:cNvPr id="47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10276319" y="5883277"/>
            <a:ext cx="77108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hu-HU" sz="1050" b="0" i="0" u="none" strike="noStrike" kern="1200" cap="none" spc="0" baseline="0">
                <a:solidFill>
                  <a:srgbClr val="FFFFFF"/>
                </a:solidFill>
                <a:uFillTx/>
                <a:latin typeface="Tw Cen MT"/>
              </a:defRPr>
            </a:lvl1pPr>
          </a:lstStyle>
          <a:p>
            <a:fld id="{528BC6E9-E995-462D-927D-A12FF407ACB3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630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600" b="0" i="0" u="none" strike="noStrike" kern="1200" cap="all" spc="0" baseline="0">
          <a:solidFill>
            <a:srgbClr val="FFFFFF"/>
          </a:solidFill>
          <a:uFillTx/>
          <a:latin typeface="Tw Cen MT"/>
        </a:defRPr>
      </a:lvl1pPr>
    </p:titleStyle>
    <p:bodyStyle>
      <a:lvl1pPr marL="228600" marR="0" lvl="0" indent="-228600" algn="l" defTabSz="914400" rtl="0" fontAlgn="auto" hangingPunct="1">
        <a:lnSpc>
          <a:spcPct val="120000"/>
        </a:lnSpc>
        <a:spcBef>
          <a:spcPts val="1000"/>
        </a:spcBef>
        <a:spcAft>
          <a:spcPts val="0"/>
        </a:spcAft>
        <a:buSzPct val="125000"/>
        <a:buFont typeface="Arial" pitchFamily="34"/>
        <a:buChar char="•"/>
        <a:tabLst/>
        <a:defRPr lang="hu-HU" sz="2400" b="0" i="0" u="none" strike="noStrike" kern="1200" cap="none" spc="0" baseline="0">
          <a:solidFill>
            <a:srgbClr val="FFFFFF"/>
          </a:solidFill>
          <a:uFillTx/>
          <a:latin typeface="Tw Cen MT"/>
        </a:defRPr>
      </a:lvl1pPr>
      <a:lvl2pPr marL="685800" marR="0" lvl="1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SzPct val="125000"/>
        <a:buFont typeface="Arial" pitchFamily="34"/>
        <a:buChar char="•"/>
        <a:tabLst/>
        <a:defRPr lang="hu-HU" sz="2000" b="0" i="0" u="none" strike="noStrike" kern="1200" cap="none" spc="0" baseline="0">
          <a:solidFill>
            <a:srgbClr val="FFFFFF"/>
          </a:solidFill>
          <a:uFillTx/>
          <a:latin typeface="Tw Cen MT"/>
        </a:defRPr>
      </a:lvl2pPr>
      <a:lvl3pPr marL="1143000" marR="0" lvl="2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SzPct val="125000"/>
        <a:buFont typeface="Arial" pitchFamily="34"/>
        <a:buChar char="•"/>
        <a:tabLst/>
        <a:defRPr lang="hu-HU" sz="1800" b="0" i="0" u="none" strike="noStrike" kern="1200" cap="none" spc="0" baseline="0">
          <a:solidFill>
            <a:srgbClr val="FFFFFF"/>
          </a:solidFill>
          <a:uFillTx/>
          <a:latin typeface="Tw Cen MT"/>
        </a:defRPr>
      </a:lvl3pPr>
      <a:lvl4pPr marL="1600200" marR="0" lvl="3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SzPct val="125000"/>
        <a:buFont typeface="Arial" pitchFamily="34"/>
        <a:buChar char="•"/>
        <a:tabLst/>
        <a:defRPr lang="hu-HU" sz="1600" b="0" i="0" u="none" strike="noStrike" kern="1200" cap="none" spc="0" baseline="0">
          <a:solidFill>
            <a:srgbClr val="FFFFFF"/>
          </a:solidFill>
          <a:uFillTx/>
          <a:latin typeface="Tw Cen MT"/>
        </a:defRPr>
      </a:lvl4pPr>
      <a:lvl5pPr marL="2057400" marR="0" lvl="4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SzPct val="125000"/>
        <a:buFont typeface="Arial" pitchFamily="34"/>
        <a:buChar char="•"/>
        <a:tabLst/>
        <a:defRPr lang="hu-HU" sz="1600" b="0" i="0" u="none" strike="noStrike" kern="1200" cap="none" spc="0" baseline="0">
          <a:solidFill>
            <a:srgbClr val="FFFFFF"/>
          </a:solidFill>
          <a:uFillTx/>
          <a:latin typeface="Tw Cen MT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Tájékoztató a </a:t>
            </a:r>
            <a:br>
              <a:rPr lang="hu-HU" dirty="0"/>
            </a:br>
            <a:r>
              <a:rPr lang="hu-HU" dirty="0"/>
              <a:t>Hévíz Turisztikai Egyesület 2023. évi tevékenységéről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76424" y="4610636"/>
            <a:ext cx="8791575" cy="1378040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Készítette: Miklós Beatrix Elnök</a:t>
            </a:r>
          </a:p>
          <a:p>
            <a:endParaRPr lang="hu-HU" dirty="0"/>
          </a:p>
          <a:p>
            <a:r>
              <a:rPr lang="hu-HU" dirty="0"/>
              <a:t>2023. Február 07.</a:t>
            </a:r>
          </a:p>
        </p:txBody>
      </p:sp>
    </p:spTree>
    <p:extLst>
      <p:ext uri="{BB962C8B-B14F-4D97-AF65-F5344CB8AC3E}">
        <p14:creationId xmlns:p14="http://schemas.microsoft.com/office/powerpoint/2010/main" val="3155900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prstClr val="white"/>
                </a:solidFill>
              </a:rPr>
              <a:t>Marketing, PR, Rendezvények: </a:t>
            </a:r>
            <a:r>
              <a:rPr lang="hu-HU" dirty="0"/>
              <a:t>Szeptember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2023. szeptember 24-25.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Tündérrózsa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FolkFeszt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rendezvényt valósítottuk meg a Hévízi Turisztikai Nonprofit  Kft -vel közös szervezésben.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2023.október 14-én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Jótékonysági főzés zajlott a Termelői Piacon, a hévízi katolikus óvoda javára, melyben a HTE  100.000.- Ft összeget adott át az óvoda részére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 EKF 2023. Interurbán projekt keretében 2 Jótékonysági koncert szervezése valósult meg  a Protestáns Templomban,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b="1" i="1" dirty="0" err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Gyürmi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Gyermekkórus október 17. és Mari </a:t>
            </a:r>
            <a:r>
              <a:rPr lang="hu-HU" b="1" i="1" dirty="0" err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Kalkun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koncertje, november 4-én.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1631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prstClr val="white"/>
                </a:solidFill>
              </a:rPr>
              <a:t>Marketing, PR, Rendezvények: </a:t>
            </a:r>
            <a:r>
              <a:rPr lang="hu-HU" dirty="0"/>
              <a:t>Október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959429"/>
            <a:ext cx="9905999" cy="383177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u-HU" b="1" i="1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2023.október 15-16.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Gesztenyefesztivál: Előadás Miklós Beatrix és az egyesületi tagok  részvételével.</a:t>
            </a:r>
          </a:p>
          <a:p>
            <a:r>
              <a:rPr lang="hu-HU" b="1" i="1" dirty="0">
                <a:solidFill>
                  <a:srgbClr val="FFFF00"/>
                </a:solidFill>
              </a:rPr>
              <a:t>2023. október 20-22.</a:t>
            </a:r>
            <a:r>
              <a:rPr lang="hu-HU" dirty="0"/>
              <a:t> az OMÉK kiállításon Budapesten,  a " Büszkeségeink a Hungarikumok " -  az "  A " pavilon Hungarikum szigetén  Hévíz stand képviselete valósult meg a Tófürdő , a Hotel </a:t>
            </a:r>
            <a:r>
              <a:rPr lang="hu-HU" dirty="0" err="1"/>
              <a:t>EurópaFit</a:t>
            </a:r>
            <a:r>
              <a:rPr lang="hu-HU" dirty="0"/>
              <a:t>, </a:t>
            </a:r>
            <a:r>
              <a:rPr lang="hu-HU" dirty="0" err="1"/>
              <a:t>Süténé</a:t>
            </a:r>
            <a:r>
              <a:rPr lang="hu-HU" dirty="0"/>
              <a:t> </a:t>
            </a:r>
            <a:r>
              <a:rPr lang="hu-HU" dirty="0" err="1"/>
              <a:t>Tüttő</a:t>
            </a:r>
            <a:r>
              <a:rPr lang="hu-HU" dirty="0"/>
              <a:t> Bea képviselő asszony és a  Szobakiadók Szövetségének segítségével.</a:t>
            </a:r>
          </a:p>
          <a:p>
            <a:r>
              <a:rPr lang="hu-HU" b="1" i="1" dirty="0">
                <a:solidFill>
                  <a:srgbClr val="FFFF00"/>
                </a:solidFill>
              </a:rPr>
              <a:t>2023. október 24-28. </a:t>
            </a:r>
            <a:r>
              <a:rPr lang="hu-HU" dirty="0"/>
              <a:t>Rómában a Hungarikum kiállítást és Hévíz bemutatkozását támogattuk,  mint  fontos nemzetközi projektet jelent, a Collegium </a:t>
            </a:r>
            <a:r>
              <a:rPr lang="hu-HU" dirty="0" err="1"/>
              <a:t>Hungaricom</a:t>
            </a:r>
            <a:r>
              <a:rPr lang="hu-HU" dirty="0"/>
              <a:t> –</a:t>
            </a:r>
            <a:r>
              <a:rPr lang="hu-HU" dirty="0" err="1"/>
              <a:t>Falconieri</a:t>
            </a:r>
            <a:r>
              <a:rPr lang="hu-HU" dirty="0"/>
              <a:t> Palota </a:t>
            </a:r>
            <a:r>
              <a:rPr lang="hu-HU" dirty="0" err="1"/>
              <a:t>helyszinén</a:t>
            </a:r>
            <a:r>
              <a:rPr lang="hu-H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6815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502609"/>
            <a:ext cx="9905998" cy="965583"/>
          </a:xfrm>
        </p:spPr>
        <p:txBody>
          <a:bodyPr>
            <a:normAutofit fontScale="90000"/>
          </a:bodyPr>
          <a:lstStyle/>
          <a:p>
            <a:r>
              <a:rPr lang="hu-HU" dirty="0">
                <a:solidFill>
                  <a:prstClr val="white"/>
                </a:solidFill>
              </a:rPr>
              <a:t>Marketing, PR, Rendezvények: </a:t>
            </a:r>
            <a:r>
              <a:rPr lang="hu-HU" dirty="0"/>
              <a:t>November –</a:t>
            </a:r>
            <a:r>
              <a:rPr lang="hu-HU" dirty="0" err="1"/>
              <a:t>DeCEMBER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47147" y="1712890"/>
            <a:ext cx="9905999" cy="396669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2023. November 11.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Márton napi Misztérium Játék került megrendezésre a hévízi Szentlélek Templommal együttműködésben.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2023. december 2-december 23.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Adventi Programok szervezése és támogatása. A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Leader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Egyesület által kiirt a helyi termékek népszerűsítésével összekötött pályázatra, mely  során az adventi időszak és a szilveszteri program került megszervezésre  együttműködésben a hévízi Termelői Piaci helyszínnel. Szigorúan betartva a pályázatban leírt feltételeket, amelyek  a zalai és a helyi termelői értékek, termékek népszerűsítésére vonatkoznak. A HTE társszervezői feladatokat látott el.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2023. december 16.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Jótékonysági halfőzés a Termelői Piacon az Óvoda javára, mely során 200.000.- Ft  összeg került átadásra az óvodának.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2023. december 30-31</a:t>
            </a:r>
            <a:r>
              <a:rPr lang="hu-HU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Szilveszteri programok szervezése és támogatása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579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7322" y="296547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szakmai együttműködések</a:t>
            </a:r>
            <a:br>
              <a:rPr lang="hu-HU" sz="3200" dirty="0"/>
            </a:br>
            <a:r>
              <a:rPr lang="hu-HU" sz="3200" dirty="0"/>
              <a:t>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775117"/>
            <a:ext cx="9905999" cy="4016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Szakmai együttműködés a Hévízi Turisztikai Nonprofit Kft-vel.</a:t>
            </a:r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A HTE 2023. éves tervnek megfelelően bruttó 4.445.000.- Ft összeg finanszírozása marketing hozzájárulásként.</a:t>
            </a:r>
          </a:p>
          <a:p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Rendezvények társszervezése, kiállítások szervezése, lebonyolítása.</a:t>
            </a:r>
          </a:p>
          <a:p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 PR, egyéb kapcsolódó költségek ( színpadi fedések, színpadi motorok karbantartása, állagmegóvása, rendezvényhez kapcsolódó </a:t>
            </a:r>
            <a:r>
              <a:rPr lang="hu-HU" sz="2000" dirty="0" err="1">
                <a:latin typeface="Arial" panose="020B0604020202020204" pitchFamily="34" charset="0"/>
                <a:cs typeface="Arial" panose="020B0604020202020204" pitchFamily="34" charset="0"/>
              </a:rPr>
              <a:t>catering,útiköltség</a:t>
            </a:r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000" dirty="0" err="1">
                <a:latin typeface="Arial" panose="020B0604020202020204" pitchFamily="34" charset="0"/>
                <a:cs typeface="Arial" panose="020B0604020202020204" pitchFamily="34" charset="0"/>
              </a:rPr>
              <a:t>téritések</a:t>
            </a:r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,) biztosítása, támogatása az egész év során.</a:t>
            </a:r>
          </a:p>
          <a:p>
            <a:pPr marL="0" indent="0">
              <a:buNone/>
            </a:pP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249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514794"/>
            <a:ext cx="9905998" cy="876684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/>
              <a:t>A HTE 2023 évre tervezett és tényleges </a:t>
            </a:r>
            <a:br>
              <a:rPr lang="hu-HU" dirty="0"/>
            </a:br>
            <a:r>
              <a:rPr lang="hu-HU" dirty="0"/>
              <a:t>bevétel- Kiadás ( HUF)</a:t>
            </a:r>
          </a:p>
        </p:txBody>
      </p:sp>
      <p:graphicFrame>
        <p:nvGraphicFramePr>
          <p:cNvPr id="7" name="Tartalom hely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49770"/>
              </p:ext>
            </p:extLst>
          </p:nvPr>
        </p:nvGraphicFramePr>
        <p:xfrm>
          <a:off x="1141413" y="1543050"/>
          <a:ext cx="10526712" cy="49428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5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4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13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5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3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981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HTE Bevételek</a:t>
                      </a:r>
                      <a:endParaRPr lang="hu-HU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2023.Terv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2023. Tény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HTE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Kiadások</a:t>
                      </a:r>
                      <a:endParaRPr lang="hu-HU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2023. Terv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2023. Tény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9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Tagdíj</a:t>
                      </a:r>
                      <a:endParaRPr lang="hu-HU" sz="18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11.500.000.-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13.514.472.-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Működési költségek összesen </a:t>
                      </a:r>
                      <a:endParaRPr lang="hu-HU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3.460.000.-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4.780.978.-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069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Pályázatok</a:t>
                      </a:r>
                      <a:endParaRPr lang="hu-HU" sz="18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10.000.000.-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Szakmai munka összesen:</a:t>
                      </a:r>
                      <a:endParaRPr lang="hu-HU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Marketing,PR,Rendezvények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4.070.000.-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9.708.641.-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829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Üzleti tevékenység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rendezvények</a:t>
                      </a: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395.480.-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Szakmai Együttműködés</a:t>
                      </a:r>
                      <a:r>
                        <a:rPr lang="hu-HU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Hévízi Turisztikai NKFT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Egyéb szakmai együttműködés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QUHEP –Külföldi</a:t>
                      </a:r>
                      <a:r>
                        <a:rPr lang="hu-HU" sz="16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hu-H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Partnerek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MTMT, előadás,tagdíjak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3.500.000.-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600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270.000.-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200.000</a:t>
                      </a:r>
                      <a:r>
                        <a:rPr lang="hu-HU" sz="18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3.677.428-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4.216.807.-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137.491.-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285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Bevétel Összesen:</a:t>
                      </a:r>
                      <a:endParaRPr lang="hu-HU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11.500.000.-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23.909.952.-</a:t>
                      </a:r>
                      <a:endParaRPr lang="hu-HU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Kiadás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Összesen</a:t>
                      </a:r>
                      <a:endParaRPr lang="hu-HU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11.500.000.-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22.521.345.-</a:t>
                      </a:r>
                      <a:endParaRPr lang="hu-HU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3219245" y="-23816"/>
            <a:ext cx="18668271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Hévíz Turisztikai Egyesület  ( HTE ) 2022. évi Kiadás- Bevétel kimutatása HUF-ban</a:t>
            </a:r>
            <a:endParaRPr kumimoji="0" lang="hu-HU" altLang="hu-H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081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Calibri" pitchFamily="34"/>
                <a:ea typeface="Calibri" pitchFamily="34"/>
                <a:cs typeface="Times New Roman" pitchFamily="18"/>
              </a:rPr>
              <a:t>HTE Működési Költségtételek: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hu-HU" dirty="0">
                <a:latin typeface="Arial Nova" pitchFamily="34"/>
              </a:rPr>
              <a:t>Egyesület működésre fordított  költségek:</a:t>
            </a:r>
          </a:p>
          <a:p>
            <a:pPr marL="342900" lvl="0" indent="-342900">
              <a:lnSpc>
                <a:spcPct val="115000"/>
              </a:lnSpc>
              <a:buSzPct val="100000"/>
              <a:buFont typeface="Symbol" pitchFamily="18"/>
              <a:buChar char=""/>
            </a:pPr>
            <a:r>
              <a:rPr lang="hu-HU" dirty="0">
                <a:latin typeface="Arial Nova" pitchFamily="34"/>
                <a:cs typeface="Times New Roman" pitchFamily="18"/>
              </a:rPr>
              <a:t>Személyi jellegű költségek, munkabérek és béren kívüli juttatások, költségtérítések, egyéb megbízások, adók, járulékok</a:t>
            </a:r>
          </a:p>
          <a:p>
            <a:pPr marL="342900" lvl="0" indent="-342900">
              <a:lnSpc>
                <a:spcPct val="115000"/>
              </a:lnSpc>
              <a:buSzPct val="100000"/>
              <a:buFont typeface="Symbol" pitchFamily="18"/>
              <a:buChar char=""/>
            </a:pPr>
            <a:r>
              <a:rPr lang="hu-HU" dirty="0">
                <a:latin typeface="Arial Nova" pitchFamily="34"/>
                <a:cs typeface="Times New Roman" pitchFamily="18"/>
              </a:rPr>
              <a:t>Jogi és egyéb költségek, könyvelési és szakértői díjak,</a:t>
            </a:r>
          </a:p>
          <a:p>
            <a:pPr marL="342900" lvl="0" indent="-342900">
              <a:lnSpc>
                <a:spcPct val="115000"/>
              </a:lnSpc>
              <a:buSzPct val="100000"/>
              <a:buFont typeface="Symbol" pitchFamily="18"/>
              <a:buChar char=""/>
            </a:pPr>
            <a:r>
              <a:rPr lang="hu-HU" dirty="0">
                <a:latin typeface="Arial Nova" pitchFamily="34"/>
                <a:cs typeface="Times New Roman" pitchFamily="18"/>
              </a:rPr>
              <a:t>Számlavezetési költségek</a:t>
            </a:r>
          </a:p>
          <a:p>
            <a:pPr marL="342900" lvl="0" indent="-342900">
              <a:lnSpc>
                <a:spcPct val="115000"/>
              </a:lnSpc>
              <a:buSzPct val="100000"/>
              <a:buFont typeface="Symbol" pitchFamily="18"/>
              <a:buChar char=""/>
            </a:pPr>
            <a:r>
              <a:rPr lang="hu-HU" dirty="0">
                <a:latin typeface="Arial Nova" pitchFamily="34"/>
                <a:ea typeface="Calibri" pitchFamily="34"/>
                <a:cs typeface="Times New Roman" pitchFamily="18"/>
              </a:rPr>
              <a:t>Egyéb költségek, pályázati díjak és költségek</a:t>
            </a:r>
          </a:p>
          <a:p>
            <a:pPr marL="342900" lvl="0" indent="-342900">
              <a:lnSpc>
                <a:spcPct val="115000"/>
              </a:lnSpc>
              <a:buSzPct val="100000"/>
              <a:buFont typeface="Symbol" pitchFamily="18"/>
              <a:buChar char=""/>
            </a:pPr>
            <a:endParaRPr lang="hu-HU" dirty="0">
              <a:latin typeface="Arial Nova" pitchFamily="34"/>
              <a:ea typeface="Calibri" pitchFamily="34"/>
              <a:cs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027635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AD9DF74-82BB-8719-78F3-36349CDF9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HTE Kiadási Költségtételek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2411D0-D9A4-8CC1-11FA-9E657EA5F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Városmarketing munka támogatása, kiállítások szervezése és lebonyolítása</a:t>
            </a:r>
          </a:p>
          <a:p>
            <a:r>
              <a:rPr lang="hu-HU" dirty="0"/>
              <a:t>Városi programok rendezése, szervezése és támogatása</a:t>
            </a:r>
          </a:p>
          <a:p>
            <a:r>
              <a:rPr lang="hu-HU" dirty="0"/>
              <a:t>Agrárminisztérium felkérésére ismeretterjesztő turisztikai program megvalósítása</a:t>
            </a:r>
          </a:p>
          <a:p>
            <a:r>
              <a:rPr lang="hu-HU" dirty="0"/>
              <a:t>Bethlen Gábor </a:t>
            </a:r>
            <a:r>
              <a:rPr lang="hu-HU" dirty="0" err="1"/>
              <a:t>MúzeumkertiMozi</a:t>
            </a:r>
            <a:r>
              <a:rPr lang="hu-HU" dirty="0"/>
              <a:t> pályázati program megvalósítása</a:t>
            </a:r>
          </a:p>
          <a:p>
            <a:r>
              <a:rPr lang="hu-HU" dirty="0"/>
              <a:t>Rendezvények támogatása, Húsvét, Boldog Békeidők, Hévízi sörsétány, Borkorzó,</a:t>
            </a:r>
          </a:p>
          <a:p>
            <a:r>
              <a:rPr lang="hu-HU" dirty="0"/>
              <a:t>Tündérrózsa </a:t>
            </a:r>
            <a:r>
              <a:rPr lang="hu-HU" dirty="0" err="1"/>
              <a:t>Folkfesztivál</a:t>
            </a:r>
            <a:r>
              <a:rPr lang="hu-HU" dirty="0"/>
              <a:t> megvalósítása</a:t>
            </a:r>
          </a:p>
          <a:p>
            <a:r>
              <a:rPr lang="hu-HU" dirty="0"/>
              <a:t>Adventi programok társszervezése, lebonyolítása</a:t>
            </a:r>
          </a:p>
        </p:txBody>
      </p:sp>
    </p:spTree>
    <p:extLst>
      <p:ext uri="{BB962C8B-B14F-4D97-AF65-F5344CB8AC3E}">
        <p14:creationId xmlns:p14="http://schemas.microsoft.com/office/powerpoint/2010/main" val="1104512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70202" y="528366"/>
            <a:ext cx="9905998" cy="939826"/>
          </a:xfrm>
        </p:spPr>
        <p:txBody>
          <a:bodyPr/>
          <a:lstStyle/>
          <a:p>
            <a:pPr algn="ctr"/>
            <a:r>
              <a:rPr lang="hu-HU" dirty="0"/>
              <a:t>Hévíz Turisztikai Egyesület célja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854558"/>
            <a:ext cx="9905999" cy="393664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hu-HU" dirty="0"/>
              <a:t> „Az Egyesület célja a hévízi idegenforgalommal és ahhoz kapcsolódó szolgáltatásokkal foglalkozó természetes és jogi személyek tevékenységének</a:t>
            </a:r>
          </a:p>
          <a:p>
            <a:pPr marL="0" indent="0" algn="just">
              <a:buNone/>
            </a:pPr>
            <a:r>
              <a:rPr lang="hu-HU" dirty="0"/>
              <a:t> – különösképpen a piaci tevékenységnek –összehangolása, koordinálása, közöttük kooperáció létrehozása, beleértve a piaci tevékenységre rendelkezésre álló, illetve fordítható anyagi forrásaik, illetve azok egy részének összehangolt felhasználása. </a:t>
            </a:r>
          </a:p>
          <a:p>
            <a:pPr marL="0" indent="0" algn="just">
              <a:buNone/>
            </a:pPr>
            <a:r>
              <a:rPr lang="hu-HU" dirty="0"/>
              <a:t>Az Egyesület lehetőségeihez mérten hozzájárul a település turizmusának hosszútávon fenntartható, kiegyensúlyozott fejlesztéséhez az Egyesület anyagi eszközeinek célszerű felhasználása révén, magas színvonalú turisztikai koordinációs tevékenységre törekszik.” – egyesületi alapszabályból.</a:t>
            </a:r>
          </a:p>
        </p:txBody>
      </p:sp>
    </p:spTree>
    <p:extLst>
      <p:ext uri="{BB962C8B-B14F-4D97-AF65-F5344CB8AC3E}">
        <p14:creationId xmlns:p14="http://schemas.microsoft.com/office/powerpoint/2010/main" val="2382867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66338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/>
              <a:t>Hévíz Turisztikai Egyesület alapadatai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635617"/>
            <a:ext cx="9905999" cy="4314422"/>
          </a:xfrm>
        </p:spPr>
        <p:txBody>
          <a:bodyPr>
            <a:normAutofit/>
          </a:bodyPr>
          <a:lstStyle/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</a:t>
            </a:r>
            <a:r>
              <a:rPr lang="hu-HU" sz="2000" b="1" dirty="0"/>
              <a:t>neve:   </a:t>
            </a:r>
            <a:r>
              <a:rPr lang="hu-HU" sz="2000" b="1" dirty="0">
                <a:solidFill>
                  <a:schemeClr val="bg1"/>
                </a:solidFill>
              </a:rPr>
              <a:t>Hévíz Turisztikai Egyesület</a:t>
            </a:r>
          </a:p>
          <a:p>
            <a:pPr marL="0" lvl="0" indent="0">
              <a:buNone/>
            </a:pPr>
            <a:r>
              <a:rPr lang="hu-HU" sz="2000" b="1" dirty="0">
                <a:solidFill>
                  <a:prstClr val="white"/>
                </a:solidFill>
              </a:rPr>
              <a:t>Névváltozás bejegyzés időpontja: 2021. 02..12. Zalaegerszegi Törvényszék -Pk.60.033/2006/75sz. ( 2020.11.03 )</a:t>
            </a: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székhelye</a:t>
            </a:r>
            <a:r>
              <a:rPr lang="hu-HU" sz="2000" b="1" dirty="0">
                <a:solidFill>
                  <a:schemeClr val="bg1"/>
                </a:solidFill>
              </a:rPr>
              <a:t>:  8380 Hévíz, Rákóczi utca 2.</a:t>
            </a: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működési területe: </a:t>
            </a:r>
            <a:r>
              <a:rPr lang="hu-HU" sz="2000" b="1" dirty="0">
                <a:solidFill>
                  <a:schemeClr val="bg1"/>
                </a:solidFill>
              </a:rPr>
              <a:t>Hévíz Város közigazgatási területe és vonzáskörzete</a:t>
            </a: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alapításának időpontja:  2006. március 1.</a:t>
            </a: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könyvvezetését végző cég: </a:t>
            </a:r>
            <a:r>
              <a:rPr lang="hu-HU" sz="2000" b="1" dirty="0" err="1">
                <a:solidFill>
                  <a:schemeClr val="bg1"/>
                </a:solidFill>
              </a:rPr>
              <a:t>Kreator</a:t>
            </a:r>
            <a:r>
              <a:rPr lang="hu-HU" sz="2000" b="1" dirty="0">
                <a:solidFill>
                  <a:schemeClr val="bg1"/>
                </a:solidFill>
              </a:rPr>
              <a:t> Bt. Zalaegerszeg</a:t>
            </a: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jogi képviseletét </a:t>
            </a:r>
            <a:r>
              <a:rPr lang="hu-HU" sz="2000" b="1" dirty="0"/>
              <a:t>ellátja:   </a:t>
            </a:r>
            <a:r>
              <a:rPr lang="hu-HU" sz="2000" b="1" dirty="0">
                <a:solidFill>
                  <a:schemeClr val="bg1"/>
                </a:solidFill>
              </a:rPr>
              <a:t>Dr. </a:t>
            </a:r>
            <a:r>
              <a:rPr lang="hu-HU" sz="2000" b="1" dirty="0" err="1">
                <a:solidFill>
                  <a:schemeClr val="bg1"/>
                </a:solidFill>
              </a:rPr>
              <a:t>Gelencsér</a:t>
            </a:r>
            <a:r>
              <a:rPr lang="hu-HU" sz="2000" b="1" dirty="0">
                <a:solidFill>
                  <a:schemeClr val="bg1"/>
                </a:solidFill>
              </a:rPr>
              <a:t> Anita ügyvéd</a:t>
            </a:r>
          </a:p>
          <a:p>
            <a:endParaRPr lang="hu-H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6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HTE tisztségviselői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838130"/>
            <a:ext cx="9905999" cy="4590662"/>
          </a:xfrm>
        </p:spPr>
        <p:txBody>
          <a:bodyPr>
            <a:normAutofit fontScale="77500" lnSpcReduction="20000"/>
          </a:bodyPr>
          <a:lstStyle/>
          <a:p>
            <a:r>
              <a:rPr lang="hu-HU" b="1" dirty="0">
                <a:solidFill>
                  <a:srgbClr val="FFFF00"/>
                </a:solidFill>
              </a:rPr>
              <a:t>2023. március 10. Tisztújító közgyűlés </a:t>
            </a:r>
          </a:p>
          <a:p>
            <a:r>
              <a:rPr lang="hu-HU" b="1" dirty="0"/>
              <a:t>Tisztségviselők:</a:t>
            </a:r>
          </a:p>
          <a:p>
            <a:r>
              <a:rPr lang="hu-HU" dirty="0"/>
              <a:t>Miklós Beatrix Elnök</a:t>
            </a:r>
          </a:p>
          <a:p>
            <a:r>
              <a:rPr lang="hu-HU" dirty="0"/>
              <a:t>HTE Elnökség: 7 fő</a:t>
            </a:r>
          </a:p>
          <a:p>
            <a:pPr marL="0" indent="0">
              <a:buNone/>
            </a:pPr>
            <a:r>
              <a:rPr lang="hu-HU" dirty="0"/>
              <a:t>        Karádi Szabolcs –Vendéglátó üzletek részéről</a:t>
            </a:r>
          </a:p>
          <a:p>
            <a:pPr marL="0" indent="0">
              <a:buNone/>
            </a:pPr>
            <a:r>
              <a:rPr lang="hu-HU" dirty="0"/>
              <a:t>        Molnár Ágnes – Szállodák részéről</a:t>
            </a:r>
          </a:p>
          <a:p>
            <a:pPr marL="0" indent="0">
              <a:buNone/>
            </a:pPr>
            <a:r>
              <a:rPr lang="hu-HU" dirty="0"/>
              <a:t>        Czene Alexandra - Tófürdő részéről</a:t>
            </a:r>
          </a:p>
          <a:p>
            <a:pPr marL="0" indent="0">
              <a:buNone/>
            </a:pPr>
            <a:r>
              <a:rPr lang="hu-HU" dirty="0"/>
              <a:t>        </a:t>
            </a:r>
            <a:r>
              <a:rPr lang="hu-HU" dirty="0" err="1"/>
              <a:t>Bruncsicsné</a:t>
            </a:r>
            <a:r>
              <a:rPr lang="hu-HU" dirty="0"/>
              <a:t> Szekér Andrea  – Szobakiadók Szövetsége részéről</a:t>
            </a:r>
          </a:p>
          <a:p>
            <a:pPr marL="0" indent="0">
              <a:buNone/>
            </a:pPr>
            <a:r>
              <a:rPr lang="hu-HU" dirty="0"/>
              <a:t>        Benkő Attila –Önkormányzat részéről</a:t>
            </a:r>
          </a:p>
          <a:p>
            <a:pPr marL="0" indent="0">
              <a:buNone/>
            </a:pPr>
            <a:r>
              <a:rPr lang="hu-HU" dirty="0"/>
              <a:t>        </a:t>
            </a:r>
            <a:r>
              <a:rPr lang="hu-HU" dirty="0" err="1"/>
              <a:t>Prosztovicsné</a:t>
            </a:r>
            <a:r>
              <a:rPr lang="hu-HU" dirty="0"/>
              <a:t> </a:t>
            </a:r>
            <a:r>
              <a:rPr lang="hu-HU" dirty="0" err="1"/>
              <a:t>Pópity</a:t>
            </a:r>
            <a:r>
              <a:rPr lang="hu-HU" dirty="0"/>
              <a:t> </a:t>
            </a:r>
            <a:r>
              <a:rPr lang="hu-HU" dirty="0" err="1"/>
              <a:t>Timea</a:t>
            </a:r>
            <a:r>
              <a:rPr lang="hu-HU" dirty="0"/>
              <a:t>  - cukrász termelők, kereskedők</a:t>
            </a:r>
          </a:p>
          <a:p>
            <a:r>
              <a:rPr lang="hu-HU" dirty="0"/>
              <a:t>HTE Ellenőrző Bizottság: 3 fő  -  Kulcsár Judit, </a:t>
            </a:r>
            <a:r>
              <a:rPr lang="hu-HU" dirty="0" err="1"/>
              <a:t>Pémer</a:t>
            </a:r>
            <a:r>
              <a:rPr lang="hu-HU" dirty="0"/>
              <a:t> Edina, Németh Andrea</a:t>
            </a:r>
          </a:p>
        </p:txBody>
      </p:sp>
    </p:spTree>
    <p:extLst>
      <p:ext uri="{BB962C8B-B14F-4D97-AF65-F5344CB8AC3E}">
        <p14:creationId xmlns:p14="http://schemas.microsoft.com/office/powerpoint/2010/main" val="428611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437882"/>
            <a:ext cx="9905998" cy="837126"/>
          </a:xfrm>
        </p:spPr>
        <p:txBody>
          <a:bodyPr/>
          <a:lstStyle/>
          <a:p>
            <a:pPr algn="ctr"/>
            <a:r>
              <a:rPr lang="hu-HU" dirty="0"/>
              <a:t>Tagság létszáma és megoszlása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275008"/>
            <a:ext cx="9905999" cy="504851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hu-HU" sz="9600" b="1" dirty="0">
                <a:cs typeface="Arial" panose="020B0604020202020204" pitchFamily="34" charset="0"/>
              </a:rPr>
              <a:t>Taglétszám: 82 fő</a:t>
            </a:r>
          </a:p>
          <a:p>
            <a:pPr marL="0" indent="0" algn="ctr">
              <a:buNone/>
            </a:pPr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Tagság megoszlása: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Magánszálláshely:  9      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Kereskedelmi szálláshely:   19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Vendéglátóhely:     17                 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Szolgáltató:     14                        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Civil szervezet:   5                          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Intézmény:     3                            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Magánszemély:     2                      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Nonprofit:     2                              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Profitorientált:     2                       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Kereskedők:      5                               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Utazási egység:   </a:t>
            </a:r>
            <a:r>
              <a:rPr lang="hu-HU" sz="6400" b="1" dirty="0">
                <a:cs typeface="Arial" panose="020B0604020202020204" pitchFamily="34" charset="0"/>
              </a:rPr>
              <a:t> </a:t>
            </a:r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4       </a:t>
            </a:r>
            <a:r>
              <a:rPr lang="hu-HU" sz="6400" b="1" dirty="0">
                <a:cs typeface="Arial" panose="020B0604020202020204" pitchFamily="34" charset="0"/>
              </a:rPr>
              <a:t>                     </a:t>
            </a:r>
          </a:p>
          <a:p>
            <a:pPr marL="0" indent="0" algn="ctr">
              <a:buNone/>
            </a:pPr>
            <a:r>
              <a:rPr lang="hu-HU" sz="4900" b="1" dirty="0">
                <a:cs typeface="Arial" panose="020B0604020202020204" pitchFamily="34" charset="0"/>
              </a:rPr>
              <a:t> 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174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08" y="373487"/>
            <a:ext cx="9905996" cy="1429555"/>
          </a:xfrm>
        </p:spPr>
        <p:txBody>
          <a:bodyPr/>
          <a:lstStyle/>
          <a:p>
            <a:pPr algn="ctr"/>
            <a:r>
              <a:rPr lang="hu-HU" dirty="0"/>
              <a:t>Alap Feladatok</a:t>
            </a:r>
            <a:br>
              <a:rPr lang="hu-HU" dirty="0"/>
            </a:br>
            <a:r>
              <a:rPr lang="hu-HU" dirty="0"/>
              <a:t>Marketing, PR, Rendezvények,Tájékoztatás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08" y="1918951"/>
            <a:ext cx="9905996" cy="4082604"/>
          </a:xfrm>
        </p:spPr>
        <p:txBody>
          <a:bodyPr>
            <a:normAutofit fontScale="85000" lnSpcReduction="10000"/>
          </a:bodyPr>
          <a:lstStyle/>
          <a:p>
            <a:pPr fontAlgn="t"/>
            <a:r>
              <a:rPr lang="hu-HU" dirty="0">
                <a:latin typeface="+mn-lt"/>
              </a:rPr>
              <a:t>A városi marketing terv erősítése</a:t>
            </a:r>
          </a:p>
          <a:p>
            <a:pPr fontAlgn="t"/>
            <a:r>
              <a:rPr lang="hu-HU" dirty="0" err="1">
                <a:latin typeface="+mn-lt"/>
              </a:rPr>
              <a:t>Study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tourok</a:t>
            </a:r>
            <a:r>
              <a:rPr lang="hu-HU" dirty="0">
                <a:latin typeface="+mn-lt"/>
              </a:rPr>
              <a:t> fogadása,reprezentációs és </a:t>
            </a:r>
            <a:r>
              <a:rPr lang="hu-HU" dirty="0" err="1">
                <a:latin typeface="+mn-lt"/>
              </a:rPr>
              <a:t>catering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ktg</a:t>
            </a:r>
            <a:r>
              <a:rPr lang="hu-HU" dirty="0">
                <a:latin typeface="+mn-lt"/>
              </a:rPr>
              <a:t>.  és feladatok ellátása</a:t>
            </a:r>
          </a:p>
          <a:p>
            <a:pPr fontAlgn="t"/>
            <a:r>
              <a:rPr lang="hu-HU" dirty="0">
                <a:latin typeface="+mn-lt"/>
              </a:rPr>
              <a:t>Városi rendezvények támogatása</a:t>
            </a:r>
          </a:p>
          <a:p>
            <a:pPr fontAlgn="t"/>
            <a:r>
              <a:rPr lang="hu-HU" dirty="0">
                <a:latin typeface="+mn-lt"/>
              </a:rPr>
              <a:t>Hévíz Város Bora választás, Boldog Békeidők, Sörsétány, Borkorzó, Advent és Szilveszter szervezői és  társszervezői feladatainak ellátása,támogatása</a:t>
            </a:r>
          </a:p>
          <a:p>
            <a:pPr fontAlgn="t"/>
            <a:r>
              <a:rPr lang="hu-HU" dirty="0">
                <a:latin typeface="+mn-lt"/>
              </a:rPr>
              <a:t>Egyéb rendezvények:</a:t>
            </a:r>
          </a:p>
          <a:p>
            <a:pPr fontAlgn="t"/>
            <a:r>
              <a:rPr lang="hu-HU" dirty="0">
                <a:latin typeface="+mn-lt"/>
              </a:rPr>
              <a:t> FCA pályázat, BG. Pályázatok, </a:t>
            </a:r>
            <a:r>
              <a:rPr lang="hu-HU" dirty="0" err="1">
                <a:latin typeface="+mn-lt"/>
              </a:rPr>
              <a:t>Leader</a:t>
            </a:r>
            <a:r>
              <a:rPr lang="hu-HU" dirty="0">
                <a:latin typeface="+mn-lt"/>
              </a:rPr>
              <a:t> Programok tervezése, </a:t>
            </a:r>
            <a:r>
              <a:rPr lang="hu-HU" dirty="0" err="1">
                <a:latin typeface="+mn-lt"/>
              </a:rPr>
              <a:t>szervezése,lebonyolítása</a:t>
            </a:r>
            <a:endParaRPr lang="hu-HU" dirty="0">
              <a:latin typeface="+mn-lt"/>
            </a:endParaRPr>
          </a:p>
          <a:p>
            <a:pPr fontAlgn="t"/>
            <a:r>
              <a:rPr lang="hu-HU" dirty="0">
                <a:latin typeface="+mn-lt"/>
              </a:rPr>
              <a:t>Agrárminisztériumi rendezvények, felkérések lebonyolítása</a:t>
            </a:r>
          </a:p>
          <a:p>
            <a:pPr fontAlgn="t"/>
            <a:r>
              <a:rPr lang="hu-HU" dirty="0">
                <a:latin typeface="+mn-lt"/>
              </a:rPr>
              <a:t>A tájékoztatás, képzések szervezése, lebonyolítása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8463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46388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Marketing, PR, Rendezvények : Március-Április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586204"/>
            <a:ext cx="9905999" cy="4572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2100" b="1" i="1" dirty="0">
                <a:solidFill>
                  <a:srgbClr val="FFFF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2023. Március 10. Tisztújító Közgyűlés, ahol 3 évre választották meg a HTE  tisztségviselőket.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sz="2100" b="1" i="1" dirty="0">
                <a:solidFill>
                  <a:srgbClr val="FFFF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( 2026. március 10.)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2100" b="1" i="1" dirty="0">
                <a:solidFill>
                  <a:srgbClr val="FFFF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2023.Március 14. Hévíz Város Bora választás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sz="2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 bor</a:t>
            </a:r>
            <a:r>
              <a:rPr kumimoji="0" lang="hu-HU" sz="21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választás szervezése és teljes körű lebonyolítása, mely </a:t>
            </a:r>
            <a:r>
              <a:rPr lang="hu-HU" sz="2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kiegészült  egy hagyományteremtő szándékkal létrehozott exkluzív vacsora rendezvénnyel a </a:t>
            </a:r>
            <a:r>
              <a:rPr lang="hu-HU" sz="21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NaturMed</a:t>
            </a:r>
            <a:r>
              <a:rPr lang="hu-HU" sz="2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Hotel </a:t>
            </a:r>
            <a:r>
              <a:rPr lang="hu-HU" sz="21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Carbonában</a:t>
            </a:r>
            <a:r>
              <a:rPr lang="hu-HU" sz="2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sz="2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sz="2100" b="1" i="1" dirty="0">
                <a:solidFill>
                  <a:srgbClr val="FFFF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2023. Április 7-9. </a:t>
            </a:r>
            <a:r>
              <a:rPr lang="hu-HU" sz="2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Húsvéti rendezvények lebonyolításában való személyes támogató részvétel az egyesület tagjaival. A kalocsai kitelepülők bemutatása. A húsvéti báránysütés bemutató szervezése, lebonyolítása és finanszírozása. Zenei fellépők támogatása. Húsvéti Matiné szervezése-Mozijegy biztosítása a 14 év alatti gyermekeknek.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sz="2100" b="1" i="1" dirty="0">
                <a:solidFill>
                  <a:srgbClr val="FFFF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2023. Április 28-30. </a:t>
            </a:r>
            <a:r>
              <a:rPr lang="hu-HU" sz="2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 Boldog Békeidők rendezvényhez  fellépők, </a:t>
            </a:r>
            <a:r>
              <a:rPr lang="hu-HU" sz="21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retró</a:t>
            </a:r>
            <a:r>
              <a:rPr lang="hu-HU" sz="2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-autók fellépésének költségviselője, támogatása. </a:t>
            </a:r>
            <a:r>
              <a:rPr lang="hu-HU" sz="21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Catering</a:t>
            </a:r>
            <a:r>
              <a:rPr lang="hu-HU" sz="2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biztosítása közel 40 iskolás gyermek ellátása. A tó-fürdőn színházi program szervezése - Kabaré est kosztümös vacsorával - címmel.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hu-HU" sz="20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8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CC0A003-2A15-8B21-F9AA-EFAE76D4D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Marketing, </a:t>
            </a:r>
            <a:r>
              <a:rPr lang="hu-HU" dirty="0" err="1"/>
              <a:t>Pr</a:t>
            </a:r>
            <a:r>
              <a:rPr lang="hu-HU" dirty="0"/>
              <a:t> rendezvények: Május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64054D-A956-A2C4-3A9F-FBEBA91CA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528595"/>
            <a:ext cx="9905999" cy="2808515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Pct val="125000"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4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2023. </a:t>
            </a:r>
            <a:r>
              <a:rPr lang="hu-HU" b="1" i="1" dirty="0">
                <a:solidFill>
                  <a:srgbClr val="FFFF00"/>
                </a:solidFill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Május 5.</a:t>
            </a:r>
            <a:r>
              <a:rPr kumimoji="0" lang="hu-HU" sz="2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prstClr val="white"/>
                </a:solidFill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Együttműködés a Tófürdő pikniken gasztronómiai feladatok ellátása.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Pct val="125000"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4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2023. Május 19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.Tófürdő - Holdfényfürdő- </a:t>
            </a:r>
            <a:r>
              <a:rPr lang="hu-HU" dirty="0">
                <a:solidFill>
                  <a:prstClr val="white"/>
                </a:solidFill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é</a:t>
            </a:r>
            <a:r>
              <a:rPr kumimoji="0" 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jszakai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>
                <a:solidFill>
                  <a:prstClr val="white"/>
                </a:solidFill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programjának </a:t>
            </a:r>
            <a:r>
              <a:rPr lang="hu-HU" dirty="0"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támogatása.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Pct val="125000"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4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2023. Május 26. </a:t>
            </a:r>
            <a:r>
              <a:rPr kumimoji="0" lang="hu-HU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Vásáry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hu-HU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Andre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w Cen MT" panose="020B0602020104020603"/>
                <a:ea typeface="Calibri" panose="020F0502020204030204" pitchFamily="34" charset="0"/>
                <a:cs typeface="Times New Roman" panose="02020603050405020304" pitchFamily="18" charset="0"/>
              </a:rPr>
              <a:t> koncert szervezése.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51567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78039" y="270589"/>
            <a:ext cx="9669371" cy="952906"/>
          </a:xfrm>
        </p:spPr>
        <p:txBody>
          <a:bodyPr>
            <a:normAutofit/>
          </a:bodyPr>
          <a:lstStyle/>
          <a:p>
            <a:r>
              <a:rPr lang="hu-HU" sz="2800" dirty="0">
                <a:solidFill>
                  <a:prstClr val="white"/>
                </a:solidFill>
              </a:rPr>
              <a:t>Marketing, PR, Rendezvények: </a:t>
            </a:r>
            <a:r>
              <a:rPr lang="hu-HU" sz="2800" dirty="0"/>
              <a:t>Június – Július - augusztus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3" y="1223494"/>
            <a:ext cx="9905998" cy="500002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2023. Június 1-2.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Hungarikum Vetélkedő döntője, kitelepülés és hungarikum képviseleti támogatás.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2023. Június 3.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Keszthely város tortája ,szakmai tanácsadás, mentorálás a </a:t>
            </a:r>
            <a:r>
              <a:rPr lang="hu-HU" dirty="0" err="1">
                <a:ea typeface="Calibri" panose="020F0502020204030204" pitchFamily="34" charset="0"/>
                <a:cs typeface="Times New Roman" panose="02020603050405020304" pitchFamily="18" charset="0"/>
              </a:rPr>
              <a:t>Sissi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 Kávézó </a:t>
            </a:r>
            <a:r>
              <a:rPr lang="hu-HU" dirty="0" err="1">
                <a:ea typeface="Calibri" panose="020F0502020204030204" pitchFamily="34" charset="0"/>
                <a:cs typeface="Times New Roman" panose="02020603050405020304" pitchFamily="18" charset="0"/>
              </a:rPr>
              <a:t>cukraszának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, tanácsadás , kibővíteni a feladatot az ország tortája versenyen való részvétellel.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2023. június 23-25.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Kecskemét Hungarikum kiállítás 3 napján  a  Hévízi szállodák  és a Szobakiadók Szövetsége látta el  Hévíz bemutatásának és népszerűsítésének feladatait az HTE szervezésében és lebonyolításában. </a:t>
            </a:r>
            <a:endParaRPr lang="hu-HU" b="1" i="1" dirty="0">
              <a:solidFill>
                <a:srgbClr val="FFFF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2023. Július 13-16.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Sörsétány eseményeit, programját támogattuk.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2023. Július 29- Augusztus 1.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között a Mozimaratont valósítottunk meg az </a:t>
            </a:r>
            <a:r>
              <a:rPr lang="hu-HU" dirty="0" err="1">
                <a:ea typeface="Calibri" panose="020F0502020204030204" pitchFamily="34" charset="0"/>
                <a:cs typeface="Times New Roman" panose="02020603050405020304" pitchFamily="18" charset="0"/>
              </a:rPr>
              <a:t>Egyregyi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 Múzeumkert  területén  pályázati forrásból "  </a:t>
            </a:r>
            <a:r>
              <a:rPr lang="hu-HU" dirty="0" err="1">
                <a:ea typeface="Calibri" panose="020F0502020204030204" pitchFamily="34" charset="0"/>
                <a:cs typeface="Times New Roman" panose="02020603050405020304" pitchFamily="18" charset="0"/>
              </a:rPr>
              <a:t>MúzeumKerti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 Mozi " címmel.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2023. Augusztusában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az ÖKO Fesztivál " Fűre lépni szabad " EKF2023. projektjének megvalósulását támogattuk, valamint a Bor és </a:t>
            </a:r>
            <a:r>
              <a:rPr lang="hu-HU" dirty="0" err="1">
                <a:ea typeface="Calibri" panose="020F0502020204030204" pitchFamily="34" charset="0"/>
                <a:cs typeface="Times New Roman" panose="02020603050405020304" pitchFamily="18" charset="0"/>
              </a:rPr>
              <a:t>Gasztrokorzó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 eseményét.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2023. Augusztus 25-26.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Az Agrárminisztérium felkérésére a Zala megyei értékek népszerűsítésén dolgoztunk, augusztus 25-26. között.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972667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kör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1_Áramkö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TM04033919[[fn=Áramkör]]</Template>
  <TotalTime>679</TotalTime>
  <Words>1355</Words>
  <Application>Microsoft Office PowerPoint</Application>
  <PresentationFormat>Szélesvásznú</PresentationFormat>
  <Paragraphs>162</Paragraphs>
  <Slides>16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2</vt:i4>
      </vt:variant>
      <vt:variant>
        <vt:lpstr>Diacímek</vt:lpstr>
      </vt:variant>
      <vt:variant>
        <vt:i4>16</vt:i4>
      </vt:variant>
    </vt:vector>
  </HeadingPairs>
  <TitlesOfParts>
    <vt:vector size="23" baseType="lpstr">
      <vt:lpstr>Arial</vt:lpstr>
      <vt:lpstr>Arial Nova</vt:lpstr>
      <vt:lpstr>Calibri</vt:lpstr>
      <vt:lpstr>Symbol</vt:lpstr>
      <vt:lpstr>Tw Cen MT</vt:lpstr>
      <vt:lpstr>Áramkör</vt:lpstr>
      <vt:lpstr>1_Áramkör</vt:lpstr>
      <vt:lpstr>Tájékoztató a  Hévíz Turisztikai Egyesület 2023. évi tevékenységéről</vt:lpstr>
      <vt:lpstr>Hévíz Turisztikai Egyesület célja</vt:lpstr>
      <vt:lpstr>Hévíz Turisztikai Egyesület alapadatai</vt:lpstr>
      <vt:lpstr>HTE tisztségviselői</vt:lpstr>
      <vt:lpstr>Tagság létszáma és megoszlása</vt:lpstr>
      <vt:lpstr>Alap Feladatok Marketing, PR, Rendezvények,Tájékoztatás</vt:lpstr>
      <vt:lpstr>Marketing, PR, Rendezvények : Március-Április </vt:lpstr>
      <vt:lpstr>Marketing, Pr rendezvények: Május</vt:lpstr>
      <vt:lpstr>Marketing, PR, Rendezvények: Június – Július - augusztus</vt:lpstr>
      <vt:lpstr>Marketing, PR, Rendezvények: Szeptember</vt:lpstr>
      <vt:lpstr>Marketing, PR, Rendezvények: Október</vt:lpstr>
      <vt:lpstr>Marketing, PR, Rendezvények: November –DeCEMBER</vt:lpstr>
      <vt:lpstr>szakmai együttműködések  </vt:lpstr>
      <vt:lpstr>A HTE 2023 évre tervezett és tényleges  bevétel- Kiadás ( HUF)</vt:lpstr>
      <vt:lpstr>HTE Működési Költségtételek:</vt:lpstr>
      <vt:lpstr>HTE Kiadási Költségtételek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LL-D41</dc:creator>
  <cp:lastModifiedBy>Tamás Pálffy</cp:lastModifiedBy>
  <cp:revision>58</cp:revision>
  <dcterms:created xsi:type="dcterms:W3CDTF">2023-01-29T16:31:00Z</dcterms:created>
  <dcterms:modified xsi:type="dcterms:W3CDTF">2024-01-29T15:48:08Z</dcterms:modified>
</cp:coreProperties>
</file>