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</p:sldIdLst>
  <p:sldSz cx="10691813" cy="7559675"/>
  <p:notesSz cx="6735763" cy="9799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DF23"/>
    <a:srgbClr val="8E9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Világos stílus 1 – 3. jelölőszín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Világos stílus 3 – 3. jelölőszín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3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4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13935" y="1063370"/>
            <a:ext cx="3063944" cy="526727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1800"/>
            </a:lvl1pPr>
          </a:lstStyle>
          <a:p>
            <a:r>
              <a:rPr lang="hu-HU" dirty="0"/>
              <a:t>Minta tájékoztató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8783" y="1757468"/>
            <a:ext cx="9422504" cy="1632966"/>
          </a:xfrm>
        </p:spPr>
        <p:txBody>
          <a:bodyPr>
            <a:normAutofit/>
          </a:bodyPr>
          <a:lstStyle>
            <a:lvl1pPr marL="0" indent="0" algn="l">
              <a:buNone/>
              <a:defRPr sz="1200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hu-HU" dirty="0"/>
              <a:t>Kattintson ide az alcím mintájának szerkesztéséhez</a:t>
            </a:r>
          </a:p>
        </p:txBody>
      </p:sp>
      <p:sp>
        <p:nvSpPr>
          <p:cNvPr id="13" name="Kép helye 12">
            <a:extLst>
              <a:ext uri="{FF2B5EF4-FFF2-40B4-BE49-F238E27FC236}">
                <a16:creationId xmlns:a16="http://schemas.microsoft.com/office/drawing/2014/main" id="{4D422BD6-48C3-44CD-6024-BF7BB9092F2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08783" y="410887"/>
            <a:ext cx="2690399" cy="826310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</a:lstStyle>
          <a:p>
            <a:r>
              <a:rPr lang="hu-HU" dirty="0"/>
              <a:t>Szolgáltató logójának a helye</a:t>
            </a:r>
          </a:p>
        </p:txBody>
      </p:sp>
      <p:sp>
        <p:nvSpPr>
          <p:cNvPr id="15" name="Táblázat helye 14">
            <a:extLst>
              <a:ext uri="{FF2B5EF4-FFF2-40B4-BE49-F238E27FC236}">
                <a16:creationId xmlns:a16="http://schemas.microsoft.com/office/drawing/2014/main" id="{F3B204FE-AF80-4682-BD67-9BDB60447E67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708025" y="3779837"/>
            <a:ext cx="9423400" cy="1139825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hu-HU" dirty="0"/>
          </a:p>
        </p:txBody>
      </p:sp>
      <p:sp>
        <p:nvSpPr>
          <p:cNvPr id="17" name="Tartalom helye 16">
            <a:extLst>
              <a:ext uri="{FF2B5EF4-FFF2-40B4-BE49-F238E27FC236}">
                <a16:creationId xmlns:a16="http://schemas.microsoft.com/office/drawing/2014/main" id="{CDBB4623-5775-24C2-0344-A68C2AAA6E60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08026" y="5877339"/>
            <a:ext cx="2889320" cy="569084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503971" indent="0">
              <a:buNone/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18" name="Tartalom helye 16">
            <a:extLst>
              <a:ext uri="{FF2B5EF4-FFF2-40B4-BE49-F238E27FC236}">
                <a16:creationId xmlns:a16="http://schemas.microsoft.com/office/drawing/2014/main" id="{D3EFFBC7-76E9-9FC4-8645-312991A53B5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02020" y="5150765"/>
            <a:ext cx="2889320" cy="569084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503971" indent="0">
              <a:buNone/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19" name="Tartalom helye 16">
            <a:extLst>
              <a:ext uri="{FF2B5EF4-FFF2-40B4-BE49-F238E27FC236}">
                <a16:creationId xmlns:a16="http://schemas.microsoft.com/office/drawing/2014/main" id="{F559CD63-8354-4F51-EA2C-9A04E0C8B34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02733" y="3533526"/>
            <a:ext cx="2286346" cy="225354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503971" indent="0">
              <a:buNone/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hu-HU" dirty="0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4174768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pic>
        <p:nvPicPr>
          <p:cNvPr id="10" name="Ábra 9">
            <a:extLst>
              <a:ext uri="{FF2B5EF4-FFF2-40B4-BE49-F238E27FC236}">
                <a16:creationId xmlns:a16="http://schemas.microsoft.com/office/drawing/2014/main" id="{54AA98DA-86AF-F85C-3526-EB9B533F699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35937" y="402484"/>
            <a:ext cx="1720814" cy="433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261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zalaispa.hu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0C30122-EC92-4536-7C37-D99F535B64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11827" y="710470"/>
            <a:ext cx="4727711" cy="526727"/>
          </a:xfrm>
        </p:spPr>
        <p:txBody>
          <a:bodyPr>
            <a:normAutofit/>
          </a:bodyPr>
          <a:lstStyle/>
          <a:p>
            <a:r>
              <a:rPr lang="hu-HU" dirty="0"/>
              <a:t>Hulladéknaptár- Hévíz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0CB4F045-E4B5-4ED8-6DDA-ED76078C4B8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237331" y="4630921"/>
            <a:ext cx="2889320" cy="75388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hu-HU" sz="800" dirty="0"/>
              <a:t>Szolgáltató elérhetősége: </a:t>
            </a:r>
          </a:p>
          <a:p>
            <a:pPr>
              <a:spcBef>
                <a:spcPts val="0"/>
              </a:spcBef>
            </a:pPr>
            <a:r>
              <a:rPr lang="hu-HU" sz="800" b="1" dirty="0"/>
              <a:t>Levelezési cím</a:t>
            </a:r>
            <a:r>
              <a:rPr lang="hu-HU" sz="800" dirty="0"/>
              <a:t>: ZALAISPA Nonprofit Zrt. 8900 Zalaegerszeg,</a:t>
            </a:r>
          </a:p>
          <a:p>
            <a:pPr>
              <a:spcBef>
                <a:spcPts val="0"/>
              </a:spcBef>
            </a:pPr>
            <a:r>
              <a:rPr lang="hu-HU" sz="800" dirty="0"/>
              <a:t>Köztársaság útja 1.</a:t>
            </a:r>
          </a:p>
          <a:p>
            <a:pPr>
              <a:spcBef>
                <a:spcPts val="0"/>
              </a:spcBef>
            </a:pPr>
            <a:r>
              <a:rPr lang="hu-HU" sz="800" b="1" dirty="0"/>
              <a:t>Ügyfélszolgálati elérhetőségek</a:t>
            </a:r>
            <a:r>
              <a:rPr lang="hu-HU" sz="800" dirty="0"/>
              <a:t>:</a:t>
            </a:r>
            <a:r>
              <a:rPr lang="pt-BR" sz="800" dirty="0"/>
              <a:t>Tel.:92/707-510,</a:t>
            </a:r>
            <a:endParaRPr lang="hu-HU" sz="800" dirty="0"/>
          </a:p>
          <a:p>
            <a:pPr>
              <a:spcBef>
                <a:spcPts val="0"/>
              </a:spcBef>
            </a:pPr>
            <a:r>
              <a:rPr lang="pt-BR" sz="800" dirty="0"/>
              <a:t>e-mail: szamlazas@zalaispa.hu </a:t>
            </a:r>
            <a:endParaRPr lang="hu-HU" sz="800" dirty="0"/>
          </a:p>
          <a:p>
            <a:endParaRPr lang="hu-HU" sz="800" dirty="0"/>
          </a:p>
        </p:txBody>
      </p:sp>
      <p:sp>
        <p:nvSpPr>
          <p:cNvPr id="7" name="Tartalom helye 6">
            <a:extLst>
              <a:ext uri="{FF2B5EF4-FFF2-40B4-BE49-F238E27FC236}">
                <a16:creationId xmlns:a16="http://schemas.microsoft.com/office/drawing/2014/main" id="{686B166F-2F5E-490E-1B73-4CE747487D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02020" y="4565344"/>
            <a:ext cx="5947258" cy="94348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100" b="0" i="0" u="none" strike="noStrike" baseline="0" dirty="0">
                <a:latin typeface="CIDFont+F4"/>
              </a:rPr>
              <a:t>KOMMUNÁLIS HULLADÉK GYŰJTÉSI NAP: </a:t>
            </a:r>
            <a:r>
              <a:rPr lang="hu-HU" sz="1100" b="1" i="0" u="none" strike="noStrike" baseline="0" dirty="0">
                <a:latin typeface="CIDFont+F4"/>
              </a:rPr>
              <a:t>Január </a:t>
            </a:r>
            <a:r>
              <a:rPr lang="hu-HU" sz="1100" b="1" dirty="0">
                <a:latin typeface="CIDFont+F4"/>
              </a:rPr>
              <a:t>1-Április 30: KEDD, PÉNTEK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100" b="1" dirty="0">
                <a:latin typeface="CIDFont+F4"/>
              </a:rPr>
              <a:t>		           Május 1-Június 30: HÉTFŐ, SZERDA, SZOMBAT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800"/>
              <a:t>Kérjük</a:t>
            </a:r>
            <a:r>
              <a:rPr lang="hu-HU" sz="800" dirty="0"/>
              <a:t>, a hulladékokat a szállítás napján reggel 6 óráig az ingatlanok elé szíveskedjenek kihelyezni a hulladékszállító gépjármű által jól megközelíthető helyre úgy, hogy az se a gyalogos, se a jármű forgalmat ne akadályozza.</a:t>
            </a:r>
            <a:endParaRPr lang="hu-HU" sz="800" b="0" i="0" u="none" strike="noStrike" baseline="0" dirty="0">
              <a:latin typeface="CIDFont+F4"/>
            </a:endParaRPr>
          </a:p>
          <a:p>
            <a:endParaRPr lang="hu-HU" sz="800" dirty="0"/>
          </a:p>
        </p:txBody>
      </p:sp>
      <p:sp>
        <p:nvSpPr>
          <p:cNvPr id="8" name="Tartalom helye 7">
            <a:extLst>
              <a:ext uri="{FF2B5EF4-FFF2-40B4-BE49-F238E27FC236}">
                <a16:creationId xmlns:a16="http://schemas.microsoft.com/office/drawing/2014/main" id="{9753588F-E694-34B9-C83F-4FC03C233A9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735747" y="2909455"/>
            <a:ext cx="3361812" cy="293381"/>
          </a:xfrm>
        </p:spPr>
        <p:txBody>
          <a:bodyPr/>
          <a:lstStyle/>
          <a:p>
            <a:r>
              <a:rPr lang="hu-HU" sz="1600" dirty="0"/>
              <a:t>2025. 1.  féléves gyűjtési napok </a:t>
            </a:r>
          </a:p>
        </p:txBody>
      </p:sp>
      <p:sp>
        <p:nvSpPr>
          <p:cNvPr id="11" name="Alcím 2">
            <a:extLst>
              <a:ext uri="{FF2B5EF4-FFF2-40B4-BE49-F238E27FC236}">
                <a16:creationId xmlns:a16="http://schemas.microsoft.com/office/drawing/2014/main" id="{CED6754D-7BFA-8399-2832-8B4F006A8BCF}"/>
              </a:ext>
            </a:extLst>
          </p:cNvPr>
          <p:cNvSpPr txBox="1">
            <a:spLocks/>
          </p:cNvSpPr>
          <p:nvPr/>
        </p:nvSpPr>
        <p:spPr>
          <a:xfrm>
            <a:off x="708783" y="1163172"/>
            <a:ext cx="9422504" cy="18109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lnSpc>
                <a:spcPct val="100000"/>
              </a:lnSpc>
              <a:spcBef>
                <a:spcPts val="400"/>
              </a:spcBef>
              <a:buFont typeface="+mj-lt"/>
              <a:buAutoNum type="arabicPeriod"/>
            </a:pPr>
            <a:endParaRPr lang="hu-HU" sz="900" b="1" u="sng" dirty="0">
              <a:solidFill>
                <a:srgbClr val="000000"/>
              </a:solidFill>
              <a:latin typeface="Karla" panose="020B0004030503030003" pitchFamily="34" charset="0"/>
            </a:endParaRPr>
          </a:p>
          <a:p>
            <a:pPr marL="228600" indent="-228600">
              <a:lnSpc>
                <a:spcPct val="100000"/>
              </a:lnSpc>
              <a:spcBef>
                <a:spcPts val="400"/>
              </a:spcBef>
              <a:buFont typeface="+mj-lt"/>
              <a:buAutoNum type="arabicPeriod"/>
            </a:pPr>
            <a:r>
              <a:rPr lang="hu-HU" sz="900" b="1" u="sng" dirty="0">
                <a:solidFill>
                  <a:srgbClr val="000000"/>
                </a:solidFill>
                <a:latin typeface="Karla" panose="020B0004030503030003" pitchFamily="34" charset="0"/>
              </a:rPr>
              <a:t>Házhoz menő szelektív hulladékgyűjtés:</a:t>
            </a:r>
            <a:br>
              <a:rPr lang="hu-HU" sz="900" b="1" dirty="0">
                <a:solidFill>
                  <a:srgbClr val="000000"/>
                </a:solidFill>
                <a:latin typeface="Karla" panose="020B0004030503030003" pitchFamily="34" charset="0"/>
              </a:rPr>
            </a:br>
            <a:r>
              <a:rPr lang="hu-HU" sz="900" b="1" dirty="0">
                <a:solidFill>
                  <a:srgbClr val="000000"/>
                </a:solidFill>
                <a:latin typeface="Karla" panose="020B0004030503030003" pitchFamily="34" charset="0"/>
              </a:rPr>
              <a:t>Kihelyezhető hulladékok: lásd a lenti ábrák szerint</a:t>
            </a:r>
          </a:p>
          <a:p>
            <a:pPr marL="228600" indent="-228600">
              <a:lnSpc>
                <a:spcPct val="100000"/>
              </a:lnSpc>
              <a:spcBef>
                <a:spcPts val="400"/>
              </a:spcBef>
              <a:buFont typeface="+mj-lt"/>
              <a:buAutoNum type="arabicPeriod"/>
            </a:pPr>
            <a:r>
              <a:rPr lang="hu-HU" sz="900" b="1" u="sng" dirty="0">
                <a:solidFill>
                  <a:srgbClr val="000000"/>
                </a:solidFill>
                <a:latin typeface="Karla" panose="020B0004030503030003" pitchFamily="34" charset="0"/>
              </a:rPr>
              <a:t>Zöldhulladék gyűjtés:</a:t>
            </a:r>
            <a:br>
              <a:rPr lang="hu-HU" sz="900" dirty="0">
                <a:solidFill>
                  <a:srgbClr val="000000"/>
                </a:solidFill>
                <a:latin typeface="Karla" panose="020B0004030503030003" pitchFamily="34" charset="0"/>
              </a:rPr>
            </a:br>
            <a:r>
              <a:rPr lang="hu-HU" sz="900" b="1" dirty="0">
                <a:solidFill>
                  <a:srgbClr val="000000"/>
                </a:solidFill>
                <a:latin typeface="Karla" panose="020B0004030503030003" pitchFamily="34" charset="0"/>
              </a:rPr>
              <a:t>Zöldhulladék gyűjtésbe tartozó anyagok: </a:t>
            </a:r>
            <a:r>
              <a:rPr lang="hu-HU" sz="900" dirty="0">
                <a:solidFill>
                  <a:srgbClr val="000000"/>
                </a:solidFill>
                <a:latin typeface="Karla" panose="020B0004030503030003" pitchFamily="34" charset="0"/>
              </a:rPr>
              <a:t>Az ingatlanoknál keletkező falevél, fűnyesedék, gyom zsákolva (csak biológiailag lebomló zsák), a lebomló zsákba nem kerülhet olyan hulladék amely nem komposztálható (lom,kommunális hulladék). Gallyak, ágak kötegelve </a:t>
            </a:r>
            <a:r>
              <a:rPr lang="hu-HU" sz="900" dirty="0" err="1">
                <a:solidFill>
                  <a:srgbClr val="000000"/>
                </a:solidFill>
                <a:latin typeface="Karla" panose="020B0004030503030003" pitchFamily="34" charset="0"/>
              </a:rPr>
              <a:t>max</a:t>
            </a:r>
            <a:r>
              <a:rPr lang="hu-HU" sz="900" dirty="0">
                <a:solidFill>
                  <a:srgbClr val="000000"/>
                </a:solidFill>
                <a:latin typeface="Karla" panose="020B0004030503030003" pitchFamily="34" charset="0"/>
              </a:rPr>
              <a:t>. 1 m hosszúságig, </a:t>
            </a:r>
            <a:r>
              <a:rPr lang="hu-HU" sz="900" dirty="0" err="1">
                <a:solidFill>
                  <a:srgbClr val="000000"/>
                </a:solidFill>
                <a:latin typeface="Karla" panose="020B0004030503030003" pitchFamily="34" charset="0"/>
              </a:rPr>
              <a:t>max</a:t>
            </a:r>
            <a:r>
              <a:rPr lang="hu-HU" sz="900" dirty="0">
                <a:solidFill>
                  <a:srgbClr val="000000"/>
                </a:solidFill>
                <a:latin typeface="Karla" panose="020B0004030503030003" pitchFamily="34" charset="0"/>
              </a:rPr>
              <a:t>. 5 cm átmérőig helyezhetőek ki, kötegelés kizárólag lebomló zsineggel végezhető.</a:t>
            </a:r>
            <a:br>
              <a:rPr lang="hu-HU" sz="900" dirty="0">
                <a:solidFill>
                  <a:srgbClr val="000000"/>
                </a:solidFill>
                <a:latin typeface="Karla" panose="020B0004030503030003" pitchFamily="34" charset="0"/>
              </a:rPr>
            </a:br>
            <a:r>
              <a:rPr lang="hu-HU" sz="900" dirty="0">
                <a:solidFill>
                  <a:srgbClr val="000000"/>
                </a:solidFill>
                <a:latin typeface="Karla" panose="020B0004030503030003" pitchFamily="34" charset="0"/>
              </a:rPr>
              <a:t>A januári és/vagy februári zöldhulladékgyűjtés során kizárólag a díszitő elemektől és egyéb hulladékoktól mentes fenyőfákat szállítjuk el.</a:t>
            </a:r>
          </a:p>
          <a:p>
            <a:pPr marL="228600" indent="-228600">
              <a:lnSpc>
                <a:spcPct val="100000"/>
              </a:lnSpc>
              <a:spcBef>
                <a:spcPts val="400"/>
              </a:spcBef>
              <a:buFont typeface="+mj-lt"/>
              <a:buAutoNum type="arabicPeriod"/>
            </a:pPr>
            <a:r>
              <a:rPr lang="hu-HU" sz="900" b="1" u="sng" dirty="0">
                <a:solidFill>
                  <a:srgbClr val="000000"/>
                </a:solidFill>
                <a:latin typeface="Karla" panose="020B0004030503030003" pitchFamily="34" charset="0"/>
              </a:rPr>
              <a:t>Hulladékudvarok</a:t>
            </a:r>
            <a:br>
              <a:rPr lang="hu-HU" sz="900" dirty="0">
                <a:solidFill>
                  <a:srgbClr val="000000"/>
                </a:solidFill>
                <a:latin typeface="Karla" panose="020B0004030503030003" pitchFamily="34" charset="0"/>
              </a:rPr>
            </a:br>
            <a:r>
              <a:rPr lang="hu-HU" sz="900" dirty="0">
                <a:solidFill>
                  <a:srgbClr val="000000"/>
                </a:solidFill>
                <a:latin typeface="Karla" panose="020B0004030503030003" pitchFamily="34" charset="0"/>
              </a:rPr>
              <a:t>A hulladékudvarainkban ingyenesen elhelyezhető hulladékok típusáról, mennyiségéről, és a hulladékudvarok nyitva tartásáról a </a:t>
            </a:r>
            <a:r>
              <a:rPr lang="hu-HU" sz="900" u="sng" dirty="0">
                <a:solidFill>
                  <a:srgbClr val="000000"/>
                </a:solidFill>
                <a:latin typeface="Karla" panose="020B0004030503030003" pitchFamily="34" charset="0"/>
              </a:rPr>
              <a:t>www.zalaispa.hu</a:t>
            </a:r>
            <a:r>
              <a:rPr lang="hu-HU" sz="900" dirty="0">
                <a:solidFill>
                  <a:srgbClr val="000000"/>
                </a:solidFill>
                <a:latin typeface="Karla" panose="020B0004030503030003" pitchFamily="34" charset="0"/>
              </a:rPr>
              <a:t> honlapunkon érhető el az információ.</a:t>
            </a:r>
          </a:p>
          <a:p>
            <a:pPr marL="228600" indent="-228600">
              <a:lnSpc>
                <a:spcPct val="100000"/>
              </a:lnSpc>
              <a:spcBef>
                <a:spcPts val="400"/>
              </a:spcBef>
              <a:buFont typeface="+mj-lt"/>
              <a:buAutoNum type="arabicPeriod"/>
            </a:pPr>
            <a:r>
              <a:rPr lang="hu-HU" sz="900" dirty="0">
                <a:solidFill>
                  <a:srgbClr val="000000"/>
                </a:solidFill>
                <a:latin typeface="Karla" panose="020B0004030503030003" pitchFamily="34" charset="0"/>
              </a:rPr>
              <a:t>Minden a szállításokkal kapcsolatos egyéb információt megtalál a </a:t>
            </a:r>
            <a:r>
              <a:rPr lang="hu-HU" sz="900" dirty="0" err="1">
                <a:solidFill>
                  <a:srgbClr val="000000"/>
                </a:solidFill>
                <a:latin typeface="Karla" panose="020B0004030503030003" pitchFamily="34" charset="0"/>
                <a:hlinkClick r:id="rId2"/>
              </a:rPr>
              <a:t>www.zalaispa.hu</a:t>
            </a:r>
            <a:r>
              <a:rPr lang="hu-HU" sz="900" dirty="0">
                <a:solidFill>
                  <a:srgbClr val="000000"/>
                </a:solidFill>
                <a:latin typeface="Karla" panose="020B0004030503030003" pitchFamily="34" charset="0"/>
              </a:rPr>
              <a:t> honlapunkon.</a:t>
            </a:r>
          </a:p>
        </p:txBody>
      </p:sp>
      <p:pic>
        <p:nvPicPr>
          <p:cNvPr id="17" name="Ábra 16">
            <a:extLst>
              <a:ext uri="{FF2B5EF4-FFF2-40B4-BE49-F238E27FC236}">
                <a16:creationId xmlns:a16="http://schemas.microsoft.com/office/drawing/2014/main" id="{D21DAE93-04B6-E6AE-451A-16AC5866A2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2020" y="5719349"/>
            <a:ext cx="9429267" cy="1495460"/>
          </a:xfrm>
          <a:prstGeom prst="rect">
            <a:avLst/>
          </a:prstGeom>
        </p:spPr>
      </p:pic>
      <p:sp>
        <p:nvSpPr>
          <p:cNvPr id="12" name="Kép helye 11">
            <a:extLst>
              <a:ext uri="{FF2B5EF4-FFF2-40B4-BE49-F238E27FC236}">
                <a16:creationId xmlns:a16="http://schemas.microsoft.com/office/drawing/2014/main" id="{0286D247-5D56-7573-E080-E9055794DBA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pic>
        <p:nvPicPr>
          <p:cNvPr id="13" name="Picture 1" descr="zalaispa új logo">
            <a:extLst>
              <a:ext uri="{FF2B5EF4-FFF2-40B4-BE49-F238E27FC236}">
                <a16:creationId xmlns:a16="http://schemas.microsoft.com/office/drawing/2014/main" id="{44575CFB-143A-443B-9291-A0748E2A743E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5982" y="440470"/>
            <a:ext cx="1476000" cy="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" name="Táblázat 13">
            <a:extLst>
              <a:ext uri="{FF2B5EF4-FFF2-40B4-BE49-F238E27FC236}">
                <a16:creationId xmlns:a16="http://schemas.microsoft.com/office/drawing/2014/main" id="{78909BC7-04CA-4C64-94D2-B1B1F4DC06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0951631"/>
              </p:ext>
            </p:extLst>
          </p:nvPr>
        </p:nvGraphicFramePr>
        <p:xfrm>
          <a:off x="930456" y="3366407"/>
          <a:ext cx="7873881" cy="852927"/>
        </p:xfrm>
        <a:graphic>
          <a:graphicData uri="http://schemas.openxmlformats.org/drawingml/2006/table">
            <a:tbl>
              <a:tblPr/>
              <a:tblGrid>
                <a:gridCol w="1471474">
                  <a:extLst>
                    <a:ext uri="{9D8B030D-6E8A-4147-A177-3AD203B41FA5}">
                      <a16:colId xmlns:a16="http://schemas.microsoft.com/office/drawing/2014/main" val="3832348882"/>
                    </a:ext>
                  </a:extLst>
                </a:gridCol>
                <a:gridCol w="1372173">
                  <a:extLst>
                    <a:ext uri="{9D8B030D-6E8A-4147-A177-3AD203B41FA5}">
                      <a16:colId xmlns:a16="http://schemas.microsoft.com/office/drawing/2014/main" val="2730249687"/>
                    </a:ext>
                  </a:extLst>
                </a:gridCol>
                <a:gridCol w="847874">
                  <a:extLst>
                    <a:ext uri="{9D8B030D-6E8A-4147-A177-3AD203B41FA5}">
                      <a16:colId xmlns:a16="http://schemas.microsoft.com/office/drawing/2014/main" val="1284772829"/>
                    </a:ext>
                  </a:extLst>
                </a:gridCol>
                <a:gridCol w="847874">
                  <a:extLst>
                    <a:ext uri="{9D8B030D-6E8A-4147-A177-3AD203B41FA5}">
                      <a16:colId xmlns:a16="http://schemas.microsoft.com/office/drawing/2014/main" val="1426826850"/>
                    </a:ext>
                  </a:extLst>
                </a:gridCol>
                <a:gridCol w="800101">
                  <a:extLst>
                    <a:ext uri="{9D8B030D-6E8A-4147-A177-3AD203B41FA5}">
                      <a16:colId xmlns:a16="http://schemas.microsoft.com/office/drawing/2014/main" val="676245746"/>
                    </a:ext>
                  </a:extLst>
                </a:gridCol>
                <a:gridCol w="808435">
                  <a:extLst>
                    <a:ext uri="{9D8B030D-6E8A-4147-A177-3AD203B41FA5}">
                      <a16:colId xmlns:a16="http://schemas.microsoft.com/office/drawing/2014/main" val="505071739"/>
                    </a:ext>
                  </a:extLst>
                </a:gridCol>
                <a:gridCol w="850108">
                  <a:extLst>
                    <a:ext uri="{9D8B030D-6E8A-4147-A177-3AD203B41FA5}">
                      <a16:colId xmlns:a16="http://schemas.microsoft.com/office/drawing/2014/main" val="2215676995"/>
                    </a:ext>
                  </a:extLst>
                </a:gridCol>
                <a:gridCol w="875842">
                  <a:extLst>
                    <a:ext uri="{9D8B030D-6E8A-4147-A177-3AD203B41FA5}">
                      <a16:colId xmlns:a16="http://schemas.microsoft.com/office/drawing/2014/main" val="3759793107"/>
                    </a:ext>
                  </a:extLst>
                </a:gridCol>
              </a:tblGrid>
              <a:tr h="155231"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Település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b="1" i="0" u="none" strike="noStrike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Hulladék típusa: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Január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Február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Március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Április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Május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Június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5006196"/>
                  </a:ext>
                </a:extLst>
              </a:tr>
              <a:tr h="330957">
                <a:tc rowSpan="2">
                  <a:txBody>
                    <a:bodyPr/>
                    <a:lstStyle/>
                    <a:p>
                      <a:pPr algn="ctr" fontAlgn="b">
                        <a:spcAft>
                          <a:spcPts val="0"/>
                        </a:spcAft>
                      </a:pPr>
                      <a:r>
                        <a:rPr lang="hu-H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Hévíz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szelektív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9, 23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6, 20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6, 20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3, 17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5, 15</a:t>
                      </a:r>
                      <a:r>
                        <a:rPr lang="hu-H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, 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12, 26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924123"/>
                  </a:ext>
                </a:extLst>
              </a:tr>
              <a:tr h="250062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zöldhulladék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16 karácsonyfa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13 karácsonyfa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13, 27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10, 24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8, 22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5, 19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2690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3342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1. egyéni séma">
      <a:majorFont>
        <a:latin typeface="Ubuntu"/>
        <a:ea typeface=""/>
        <a:cs typeface=""/>
      </a:majorFont>
      <a:minorFont>
        <a:latin typeface="Ubuntu"/>
        <a:ea typeface=""/>
        <a:cs typeface="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118</TotalTime>
  <Words>292</Words>
  <Application>Microsoft Office PowerPoint</Application>
  <PresentationFormat>Egyéni</PresentationFormat>
  <Paragraphs>38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7" baseType="lpstr">
      <vt:lpstr>Arial</vt:lpstr>
      <vt:lpstr>Calibri</vt:lpstr>
      <vt:lpstr>CIDFont+F4</vt:lpstr>
      <vt:lpstr>Karla</vt:lpstr>
      <vt:lpstr>Ubuntu</vt:lpstr>
      <vt:lpstr>Office-téma</vt:lpstr>
      <vt:lpstr>Hulladéknaptár- Hévíz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Hulladéknaptár- Település neve</dc:title>
  <dc:creator>Dóra Jávorszky</dc:creator>
  <cp:lastModifiedBy>User</cp:lastModifiedBy>
  <cp:revision>55</cp:revision>
  <cp:lastPrinted>2024-11-07T08:30:29Z</cp:lastPrinted>
  <dcterms:created xsi:type="dcterms:W3CDTF">2024-10-17T13:24:37Z</dcterms:created>
  <dcterms:modified xsi:type="dcterms:W3CDTF">2024-11-19T07:34:46Z</dcterms:modified>
</cp:coreProperties>
</file>