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9" r:id="rId2"/>
  </p:sldMasterIdLst>
  <p:sldIdLst>
    <p:sldId id="256" r:id="rId3"/>
    <p:sldId id="267" r:id="rId4"/>
    <p:sldId id="273" r:id="rId5"/>
    <p:sldId id="279" r:id="rId6"/>
    <p:sldId id="276" r:id="rId7"/>
    <p:sldId id="275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57" r:id="rId16"/>
    <p:sldId id="277" r:id="rId17"/>
    <p:sldId id="274" r:id="rId18"/>
    <p:sldId id="27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DROBO-FS\QuickDrops\JB\PPTX NG\Droplets\LightingOverlay.png"/>
          <p:cNvPicPr>
            <a:picLocks noChangeAspect="1"/>
          </p:cNvPicPr>
          <p:nvPr/>
        </p:nvPicPr>
        <p:blipFill>
          <a:blip r:embed="rId2">
            <a:alphaModFix amt="30000"/>
          </a:blip>
          <a:srcRect/>
          <a:stretch>
            <a:fillRect/>
          </a:stretch>
        </p:blipFill>
        <p:spPr>
          <a:xfrm>
            <a:off x="0" y="0"/>
            <a:ext cx="12192006" cy="6858000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3" name="Group 10"/>
          <p:cNvGrpSpPr/>
          <p:nvPr/>
        </p:nvGrpSpPr>
        <p:grpSpPr>
          <a:xfrm>
            <a:off x="0" y="0"/>
            <a:ext cx="2305056" cy="6857999"/>
            <a:chOff x="0" y="0"/>
            <a:chExt cx="2305056" cy="6857999"/>
          </a:xfrm>
        </p:grpSpPr>
        <p:sp>
          <p:nvSpPr>
            <p:cNvPr id="4" name="Rectangle 5"/>
            <p:cNvSpPr/>
            <p:nvPr/>
          </p:nvSpPr>
          <p:spPr>
            <a:xfrm>
              <a:off x="1209678" y="4764"/>
              <a:ext cx="23810" cy="2181228"/>
            </a:xfrm>
            <a:prstGeom prst="rect">
              <a:avLst/>
            </a:pr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5" name="Freeform 6"/>
            <p:cNvSpPr/>
            <p:nvPr/>
          </p:nvSpPr>
          <p:spPr>
            <a:xfrm>
              <a:off x="1128717" y="2176464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val 28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6" name="Freeform 7"/>
            <p:cNvSpPr/>
            <p:nvPr/>
          </p:nvSpPr>
          <p:spPr>
            <a:xfrm>
              <a:off x="1123953" y="4021138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*/ f0 1 40"/>
                <a:gd name="f12" fmla="*/ f1 1 40"/>
                <a:gd name="f13" fmla="+- f3 0 f2"/>
                <a:gd name="f14" fmla="*/ f13 1 40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7" name="Rectangle 8"/>
            <p:cNvSpPr/>
            <p:nvPr/>
          </p:nvSpPr>
          <p:spPr>
            <a:xfrm>
              <a:off x="414342" y="9528"/>
              <a:ext cx="28575" cy="4481510"/>
            </a:xfrm>
            <a:prstGeom prst="rect">
              <a:avLst/>
            </a:pr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8" name="Freeform 9"/>
            <p:cNvSpPr/>
            <p:nvPr/>
          </p:nvSpPr>
          <p:spPr>
            <a:xfrm>
              <a:off x="333371" y="448151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*/ f0 1 40"/>
                <a:gd name="f12" fmla="*/ f1 1 40"/>
                <a:gd name="f13" fmla="+- f3 0 f2"/>
                <a:gd name="f14" fmla="*/ f13 1 40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9" name="Freeform 10"/>
            <p:cNvSpPr/>
            <p:nvPr/>
          </p:nvSpPr>
          <p:spPr>
            <a:xfrm>
              <a:off x="190496" y="9528"/>
              <a:ext cx="152403" cy="9080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"/>
                <a:gd name="f4" fmla="val 572"/>
                <a:gd name="f5" fmla="val 15"/>
                <a:gd name="f6" fmla="val 566"/>
                <a:gd name="f7" fmla="val 81"/>
                <a:gd name="f8" fmla="val 380"/>
                <a:gd name="f9" fmla="val 383"/>
                <a:gd name="f10" fmla="*/ f0 1 96"/>
                <a:gd name="f11" fmla="*/ f1 1 572"/>
                <a:gd name="f12" fmla="+- f4 0 f2"/>
                <a:gd name="f13" fmla="+- f3 0 f2"/>
                <a:gd name="f14" fmla="*/ f13 1 96"/>
                <a:gd name="f15" fmla="*/ f12 1 572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96" h="572">
                  <a:moveTo>
                    <a:pt x="f5" y="f4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7" y="f2"/>
                  </a:lnTo>
                  <a:lnTo>
                    <a:pt x="f3" y="f2"/>
                  </a:lnTo>
                  <a:lnTo>
                    <a:pt x="f3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10" name="Freeform 11"/>
            <p:cNvSpPr/>
            <p:nvPr/>
          </p:nvSpPr>
          <p:spPr>
            <a:xfrm>
              <a:off x="1290639" y="14292"/>
              <a:ext cx="376239" cy="18018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7"/>
                <a:gd name="f4" fmla="val 1135"/>
                <a:gd name="f5" fmla="val 222"/>
                <a:gd name="f6" fmla="val 620"/>
                <a:gd name="f7" fmla="val 18"/>
                <a:gd name="f8" fmla="val 617"/>
                <a:gd name="f9" fmla="val 1129"/>
                <a:gd name="f10" fmla="*/ f0 1 237"/>
                <a:gd name="f11" fmla="*/ f1 1 1135"/>
                <a:gd name="f12" fmla="+- f4 0 f2"/>
                <a:gd name="f13" fmla="+- f3 0 f2"/>
                <a:gd name="f14" fmla="*/ f13 1 237"/>
                <a:gd name="f15" fmla="*/ f12 1 1135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37" h="1135">
                  <a:moveTo>
                    <a:pt x="f5" y="f4"/>
                  </a:moveTo>
                  <a:lnTo>
                    <a:pt x="f2" y="f6"/>
                  </a:lnTo>
                  <a:lnTo>
                    <a:pt x="f2" y="f2"/>
                  </a:lnTo>
                  <a:lnTo>
                    <a:pt x="f7" y="f2"/>
                  </a:lnTo>
                  <a:lnTo>
                    <a:pt x="f7" y="f8"/>
                  </a:lnTo>
                  <a:lnTo>
                    <a:pt x="f3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11" name="Freeform 12"/>
            <p:cNvSpPr/>
            <p:nvPr/>
          </p:nvSpPr>
          <p:spPr>
            <a:xfrm>
              <a:off x="1600200" y="1801816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val 28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12" name="Freeform 13"/>
            <p:cNvSpPr/>
            <p:nvPr/>
          </p:nvSpPr>
          <p:spPr>
            <a:xfrm>
              <a:off x="1381128" y="9528"/>
              <a:ext cx="371475" cy="14255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4"/>
                <a:gd name="f4" fmla="val 898"/>
                <a:gd name="f5" fmla="val 219"/>
                <a:gd name="f6" fmla="val 383"/>
                <a:gd name="f7" fmla="val 15"/>
                <a:gd name="f8" fmla="val 380"/>
                <a:gd name="f9" fmla="val 892"/>
                <a:gd name="f10" fmla="*/ f0 1 234"/>
                <a:gd name="f11" fmla="*/ f1 1 898"/>
                <a:gd name="f12" fmla="+- f4 0 f2"/>
                <a:gd name="f13" fmla="+- f3 0 f2"/>
                <a:gd name="f14" fmla="*/ f13 1 234"/>
                <a:gd name="f15" fmla="*/ f12 1 898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34" h="898">
                  <a:moveTo>
                    <a:pt x="f5" y="f4"/>
                  </a:moveTo>
                  <a:lnTo>
                    <a:pt x="f2" y="f6"/>
                  </a:lnTo>
                  <a:lnTo>
                    <a:pt x="f2" y="f2"/>
                  </a:lnTo>
                  <a:lnTo>
                    <a:pt x="f7" y="f2"/>
                  </a:lnTo>
                  <a:lnTo>
                    <a:pt x="f7" y="f8"/>
                  </a:lnTo>
                  <a:lnTo>
                    <a:pt x="f3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13" name="Freeform 14"/>
            <p:cNvSpPr/>
            <p:nvPr/>
          </p:nvSpPr>
          <p:spPr>
            <a:xfrm>
              <a:off x="1643067" y="0"/>
              <a:ext cx="152403" cy="912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"/>
                <a:gd name="f4" fmla="val 575"/>
                <a:gd name="f5" fmla="val 78"/>
                <a:gd name="f6" fmla="val 192"/>
                <a:gd name="f7" fmla="val 6"/>
                <a:gd name="f8" fmla="val 15"/>
                <a:gd name="f9" fmla="val 189"/>
                <a:gd name="f10" fmla="*/ f0 1 96"/>
                <a:gd name="f11" fmla="*/ f1 1 575"/>
                <a:gd name="f12" fmla="+- f4 0 f2"/>
                <a:gd name="f13" fmla="+- f3 0 f2"/>
                <a:gd name="f14" fmla="*/ f13 1 96"/>
                <a:gd name="f15" fmla="*/ f12 1 575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96" h="575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8" y="f2"/>
                  </a:lnTo>
                  <a:lnTo>
                    <a:pt x="f3" y="f9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14" name="Freeform 15"/>
            <p:cNvSpPr/>
            <p:nvPr/>
          </p:nvSpPr>
          <p:spPr>
            <a:xfrm>
              <a:off x="1685925" y="1420813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*/ f0 1 40"/>
                <a:gd name="f12" fmla="*/ f1 1 40"/>
                <a:gd name="f13" fmla="+- f3 0 f2"/>
                <a:gd name="f14" fmla="*/ f13 1 40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15" name="Freeform 16"/>
            <p:cNvSpPr/>
            <p:nvPr/>
          </p:nvSpPr>
          <p:spPr>
            <a:xfrm>
              <a:off x="1685925" y="90329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*/ f0 1 40"/>
                <a:gd name="f12" fmla="*/ f1 1 40"/>
                <a:gd name="f13" fmla="+- f3 0 f2"/>
                <a:gd name="f14" fmla="*/ f13 1 40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16" name="Freeform 17"/>
            <p:cNvSpPr/>
            <p:nvPr/>
          </p:nvSpPr>
          <p:spPr>
            <a:xfrm>
              <a:off x="1743075" y="4764"/>
              <a:ext cx="419096" cy="5222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4"/>
                <a:gd name="f4" fmla="val 329"/>
                <a:gd name="f5" fmla="val 252"/>
                <a:gd name="f6" fmla="val 45"/>
                <a:gd name="f7" fmla="val 120"/>
                <a:gd name="f8" fmla="val 6"/>
                <a:gd name="f9" fmla="val 15"/>
                <a:gd name="f10" fmla="val 60"/>
                <a:gd name="f11" fmla="val 111"/>
                <a:gd name="f12" fmla="val 317"/>
                <a:gd name="f13" fmla="*/ f0 1 264"/>
                <a:gd name="f14" fmla="*/ f1 1 329"/>
                <a:gd name="f15" fmla="+- f4 0 f2"/>
                <a:gd name="f16" fmla="+- f3 0 f2"/>
                <a:gd name="f17" fmla="*/ f16 1 264"/>
                <a:gd name="f18" fmla="*/ f15 1 329"/>
                <a:gd name="f19" fmla="*/ 0 1 f17"/>
                <a:gd name="f20" fmla="*/ f3 1 f17"/>
                <a:gd name="f21" fmla="*/ 0 1 f18"/>
                <a:gd name="f22" fmla="*/ f4 1 f18"/>
                <a:gd name="f23" fmla="*/ f19 f13 1"/>
                <a:gd name="f24" fmla="*/ f20 f13 1"/>
                <a:gd name="f25" fmla="*/ f22 f14 1"/>
                <a:gd name="f26" fmla="*/ f2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26" r="f24" b="f25"/>
              <a:pathLst>
                <a:path w="264" h="329">
                  <a:moveTo>
                    <a:pt x="f5" y="f4"/>
                  </a:moveTo>
                  <a:lnTo>
                    <a:pt x="f6" y="f7"/>
                  </a:lnTo>
                  <a:lnTo>
                    <a:pt x="f2" y="f8"/>
                  </a:lnTo>
                  <a:lnTo>
                    <a:pt x="f9" y="f2"/>
                  </a:lnTo>
                  <a:lnTo>
                    <a:pt x="f10" y="f11"/>
                  </a:lnTo>
                  <a:lnTo>
                    <a:pt x="f3" y="f12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17" name="Freeform 18"/>
            <p:cNvSpPr/>
            <p:nvPr/>
          </p:nvSpPr>
          <p:spPr>
            <a:xfrm>
              <a:off x="2119314" y="488947"/>
              <a:ext cx="161921" cy="1476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4"/>
                <a:gd name="f4" fmla="val 31"/>
                <a:gd name="f5" fmla="val 17"/>
                <a:gd name="f6" fmla="val 13"/>
                <a:gd name="f7" fmla="val 9"/>
                <a:gd name="f8" fmla="val 30"/>
                <a:gd name="f9" fmla="val 6"/>
                <a:gd name="f10" fmla="val 27"/>
                <a:gd name="f11" fmla="val 20"/>
                <a:gd name="f12" fmla="val 10"/>
                <a:gd name="f13" fmla="val 4"/>
                <a:gd name="f14" fmla="val 1"/>
                <a:gd name="f15" fmla="val 21"/>
                <a:gd name="f16" fmla="val 25"/>
                <a:gd name="f17" fmla="val 28"/>
                <a:gd name="f18" fmla="val 14"/>
                <a:gd name="f19" fmla="val 11"/>
                <a:gd name="f20" fmla="val 5"/>
                <a:gd name="f21" fmla="val 7"/>
                <a:gd name="f22" fmla="val 12"/>
                <a:gd name="f23" fmla="val 19"/>
                <a:gd name="f24" fmla="val 24"/>
                <a:gd name="f25" fmla="val 26"/>
                <a:gd name="f26" fmla="val 23"/>
                <a:gd name="f27" fmla="*/ f0 1 34"/>
                <a:gd name="f28" fmla="*/ f1 1 31"/>
                <a:gd name="f29" fmla="+- f4 0 f2"/>
                <a:gd name="f30" fmla="+- f3 0 f2"/>
                <a:gd name="f31" fmla="*/ f30 1 34"/>
                <a:gd name="f32" fmla="*/ f29 1 31"/>
                <a:gd name="f33" fmla="*/ 0 1 f31"/>
                <a:gd name="f34" fmla="*/ f3 1 f31"/>
                <a:gd name="f35" fmla="*/ 0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4" h="31">
                  <a:moveTo>
                    <a:pt x="f5" y="f4"/>
                  </a:moveTo>
                  <a:cubicBezTo>
                    <a:pt x="f6" y="f4"/>
                    <a:pt x="f7" y="f8"/>
                    <a:pt x="f9" y="f10"/>
                  </a:cubicBezTo>
                  <a:cubicBezTo>
                    <a:pt x="f2" y="f11"/>
                    <a:pt x="f2" y="f12"/>
                    <a:pt x="f9" y="f13"/>
                  </a:cubicBezTo>
                  <a:cubicBezTo>
                    <a:pt x="f7" y="f14"/>
                    <a:pt x="f6" y="f2"/>
                    <a:pt x="f5" y="f2"/>
                  </a:cubicBezTo>
                  <a:cubicBezTo>
                    <a:pt x="f15" y="f2"/>
                    <a:pt x="f16" y="f14"/>
                    <a:pt x="f17" y="f13"/>
                  </a:cubicBezTo>
                  <a:cubicBezTo>
                    <a:pt x="f3" y="f12"/>
                    <a:pt x="f3" y="f11"/>
                    <a:pt x="f17" y="f10"/>
                  </a:cubicBezTo>
                  <a:cubicBezTo>
                    <a:pt x="f16" y="f8"/>
                    <a:pt x="f15" y="f4"/>
                    <a:pt x="f5" y="f4"/>
                  </a:cubicBezTo>
                  <a:close/>
                  <a:moveTo>
                    <a:pt x="f5" y="f13"/>
                  </a:moveTo>
                  <a:cubicBezTo>
                    <a:pt x="f18" y="f13"/>
                    <a:pt x="f19" y="f20"/>
                    <a:pt x="f7" y="f21"/>
                  </a:cubicBezTo>
                  <a:cubicBezTo>
                    <a:pt x="f13" y="f22"/>
                    <a:pt x="f13" y="f23"/>
                    <a:pt x="f7" y="f24"/>
                  </a:cubicBezTo>
                  <a:cubicBezTo>
                    <a:pt x="f19" y="f25"/>
                    <a:pt x="f18" y="f10"/>
                    <a:pt x="f5" y="f10"/>
                  </a:cubicBezTo>
                  <a:cubicBezTo>
                    <a:pt x="f11" y="f10"/>
                    <a:pt x="f26" y="f25"/>
                    <a:pt x="f16" y="f24"/>
                  </a:cubicBezTo>
                  <a:cubicBezTo>
                    <a:pt x="f8" y="f23"/>
                    <a:pt x="f8" y="f22"/>
                    <a:pt x="f16" y="f21"/>
                  </a:cubicBezTo>
                  <a:cubicBezTo>
                    <a:pt x="f26" y="f20"/>
                    <a:pt x="f11" y="f13"/>
                    <a:pt x="f5" y="f13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18" name="Freeform 19"/>
            <p:cNvSpPr/>
            <p:nvPr/>
          </p:nvSpPr>
          <p:spPr>
            <a:xfrm>
              <a:off x="952503" y="4764"/>
              <a:ext cx="152403" cy="9080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"/>
                <a:gd name="f4" fmla="val 572"/>
                <a:gd name="f5" fmla="val 15"/>
                <a:gd name="f6" fmla="val 189"/>
                <a:gd name="f7" fmla="val 81"/>
                <a:gd name="f8" fmla="val 6"/>
                <a:gd name="f9" fmla="val 192"/>
                <a:gd name="f10" fmla="*/ f0 1 96"/>
                <a:gd name="f11" fmla="*/ f1 1 572"/>
                <a:gd name="f12" fmla="+- f4 0 f2"/>
                <a:gd name="f13" fmla="+- f3 0 f2"/>
                <a:gd name="f14" fmla="*/ f13 1 96"/>
                <a:gd name="f15" fmla="*/ f12 1 572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96" h="572">
                  <a:moveTo>
                    <a:pt x="f5" y="f4"/>
                  </a:moveTo>
                  <a:lnTo>
                    <a:pt x="f2" y="f4"/>
                  </a:lnTo>
                  <a:lnTo>
                    <a:pt x="f2" y="f6"/>
                  </a:lnTo>
                  <a:lnTo>
                    <a:pt x="f7" y="f2"/>
                  </a:lnTo>
                  <a:lnTo>
                    <a:pt x="f3" y="f8"/>
                  </a:lnTo>
                  <a:lnTo>
                    <a:pt x="f5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19" name="Freeform 20"/>
            <p:cNvSpPr/>
            <p:nvPr/>
          </p:nvSpPr>
          <p:spPr>
            <a:xfrm>
              <a:off x="866778" y="90329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12"/>
                <a:gd name="f10" fmla="val 29"/>
                <a:gd name="f11" fmla="val 36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9"/>
                    <a:pt x="f7" y="f4"/>
                  </a:cubicBezTo>
                  <a:cubicBezTo>
                    <a:pt x="f7" y="f10"/>
                    <a:pt x="f8" y="f11"/>
                    <a:pt x="f4" y="f11"/>
                  </a:cubicBezTo>
                  <a:cubicBezTo>
                    <a:pt x="f10" y="f11"/>
                    <a:pt x="f11" y="f10"/>
                    <a:pt x="f11" y="f4"/>
                  </a:cubicBezTo>
                  <a:cubicBezTo>
                    <a:pt x="f11" y="f9"/>
                    <a:pt x="f10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20" name="Freeform 21"/>
            <p:cNvSpPr/>
            <p:nvPr/>
          </p:nvSpPr>
          <p:spPr>
            <a:xfrm>
              <a:off x="890589" y="1554159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8"/>
                <a:gd name="f10" fmla="val 36"/>
                <a:gd name="f11" fmla="val 29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21" name="Freeform 22"/>
            <p:cNvSpPr/>
            <p:nvPr/>
          </p:nvSpPr>
          <p:spPr>
            <a:xfrm>
              <a:off x="738185" y="5622929"/>
              <a:ext cx="338135" cy="12160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3"/>
                <a:gd name="f4" fmla="val 766"/>
                <a:gd name="f5" fmla="val 195"/>
                <a:gd name="f6" fmla="val 464"/>
                <a:gd name="f7" fmla="val 6"/>
                <a:gd name="f8" fmla="val 12"/>
                <a:gd name="f9" fmla="val 461"/>
                <a:gd name="f10" fmla="*/ f0 1 213"/>
                <a:gd name="f11" fmla="*/ f1 1 766"/>
                <a:gd name="f12" fmla="+- f4 0 f2"/>
                <a:gd name="f13" fmla="+- f3 0 f2"/>
                <a:gd name="f14" fmla="*/ f13 1 213"/>
                <a:gd name="f15" fmla="*/ f12 1 766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213" h="766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8" y="f2"/>
                  </a:lnTo>
                  <a:lnTo>
                    <a:pt x="f3" y="f9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22" name="Freeform 23"/>
            <p:cNvSpPr/>
            <p:nvPr/>
          </p:nvSpPr>
          <p:spPr>
            <a:xfrm>
              <a:off x="647696" y="5480054"/>
              <a:ext cx="157167" cy="15716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"/>
                <a:gd name="f4" fmla="val 17"/>
                <a:gd name="f5" fmla="val 8"/>
                <a:gd name="f6" fmla="val 26"/>
                <a:gd name="f7" fmla="val 4"/>
                <a:gd name="f8" fmla="val 10"/>
                <a:gd name="f9" fmla="val 24"/>
                <a:gd name="f10" fmla="val 29"/>
                <a:gd name="f11" fmla="val 23"/>
                <a:gd name="f12" fmla="*/ f0 1 33"/>
                <a:gd name="f13" fmla="*/ f1 1 33"/>
                <a:gd name="f14" fmla="+- f3 0 f2"/>
                <a:gd name="f15" fmla="*/ f14 1 33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3" h="33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23" name="Freeform 24"/>
            <p:cNvSpPr/>
            <p:nvPr/>
          </p:nvSpPr>
          <p:spPr>
            <a:xfrm>
              <a:off x="66678" y="90329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32"/>
                <a:gd name="f8" fmla="val 4"/>
                <a:gd name="f9" fmla="val 12"/>
                <a:gd name="f10" fmla="val 29"/>
                <a:gd name="f11" fmla="val 36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7" y="f2"/>
                    <a:pt x="f3" y="f5"/>
                    <a:pt x="f3" y="f4"/>
                  </a:cubicBezTo>
                  <a:cubicBezTo>
                    <a:pt x="f3" y="f6"/>
                    <a:pt x="f7" y="f3"/>
                    <a:pt x="f4" y="f3"/>
                  </a:cubicBezTo>
                  <a:close/>
                  <a:moveTo>
                    <a:pt x="f4" y="f8"/>
                  </a:moveTo>
                  <a:cubicBezTo>
                    <a:pt x="f9" y="f8"/>
                    <a:pt x="f8" y="f9"/>
                    <a:pt x="f8" y="f4"/>
                  </a:cubicBezTo>
                  <a:cubicBezTo>
                    <a:pt x="f8" y="f10"/>
                    <a:pt x="f9" y="f11"/>
                    <a:pt x="f4" y="f11"/>
                  </a:cubicBezTo>
                  <a:cubicBezTo>
                    <a:pt x="f10" y="f11"/>
                    <a:pt x="f11" y="f10"/>
                    <a:pt x="f11" y="f4"/>
                  </a:cubicBezTo>
                  <a:cubicBezTo>
                    <a:pt x="f11" y="f9"/>
                    <a:pt x="f10" y="f8"/>
                    <a:pt x="f4" y="f8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24" name="Freeform 25"/>
            <p:cNvSpPr/>
            <p:nvPr/>
          </p:nvSpPr>
          <p:spPr>
            <a:xfrm>
              <a:off x="0" y="3897309"/>
              <a:ext cx="133346" cy="26670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4"/>
                <a:gd name="f4" fmla="val 168"/>
                <a:gd name="f5" fmla="val 69"/>
                <a:gd name="f6" fmla="val 6"/>
                <a:gd name="f7" fmla="val 12"/>
                <a:gd name="f8" fmla="val 162"/>
                <a:gd name="f9" fmla="*/ f0 1 84"/>
                <a:gd name="f10" fmla="*/ f1 1 168"/>
                <a:gd name="f11" fmla="+- f4 0 f2"/>
                <a:gd name="f12" fmla="+- f3 0 f2"/>
                <a:gd name="f13" fmla="*/ f12 1 84"/>
                <a:gd name="f14" fmla="*/ f11 1 168"/>
                <a:gd name="f15" fmla="*/ 0 1 f13"/>
                <a:gd name="f16" fmla="*/ f3 1 f13"/>
                <a:gd name="f17" fmla="*/ 0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84" h="168">
                  <a:moveTo>
                    <a:pt x="f5" y="f4"/>
                  </a:moveTo>
                  <a:lnTo>
                    <a:pt x="f2" y="f6"/>
                  </a:lnTo>
                  <a:lnTo>
                    <a:pt x="f7" y="f2"/>
                  </a:lnTo>
                  <a:lnTo>
                    <a:pt x="f3" y="f8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25" name="Freeform 26"/>
            <p:cNvSpPr/>
            <p:nvPr/>
          </p:nvSpPr>
          <p:spPr>
            <a:xfrm>
              <a:off x="66678" y="4149720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8"/>
                <a:gd name="f10" fmla="val 36"/>
                <a:gd name="f11" fmla="val 29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26" name="Freeform 27"/>
            <p:cNvSpPr/>
            <p:nvPr/>
          </p:nvSpPr>
          <p:spPr>
            <a:xfrm>
              <a:off x="0" y="1644648"/>
              <a:ext cx="133346" cy="26987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4"/>
                <a:gd name="f4" fmla="val 170"/>
                <a:gd name="f5" fmla="val 12"/>
                <a:gd name="f6" fmla="val 164"/>
                <a:gd name="f7" fmla="val 69"/>
                <a:gd name="f8" fmla="val 6"/>
                <a:gd name="f9" fmla="*/ f0 1 84"/>
                <a:gd name="f10" fmla="*/ f1 1 170"/>
                <a:gd name="f11" fmla="+- f4 0 f2"/>
                <a:gd name="f12" fmla="+- f3 0 f2"/>
                <a:gd name="f13" fmla="*/ f12 1 84"/>
                <a:gd name="f14" fmla="*/ f11 1 170"/>
                <a:gd name="f15" fmla="*/ 0 1 f13"/>
                <a:gd name="f16" fmla="*/ f3 1 f13"/>
                <a:gd name="f17" fmla="*/ 0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84" h="170">
                  <a:moveTo>
                    <a:pt x="f5" y="f4"/>
                  </a:moveTo>
                  <a:lnTo>
                    <a:pt x="f2" y="f6"/>
                  </a:lnTo>
                  <a:lnTo>
                    <a:pt x="f7" y="f2"/>
                  </a:lnTo>
                  <a:lnTo>
                    <a:pt x="f3" y="f8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27" name="Freeform 28"/>
            <p:cNvSpPr/>
            <p:nvPr/>
          </p:nvSpPr>
          <p:spPr>
            <a:xfrm>
              <a:off x="66678" y="1468434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8"/>
                <a:gd name="f10" fmla="val 36"/>
                <a:gd name="f11" fmla="val 29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28" name="Freeform 29"/>
            <p:cNvSpPr/>
            <p:nvPr/>
          </p:nvSpPr>
          <p:spPr>
            <a:xfrm>
              <a:off x="695328" y="4764"/>
              <a:ext cx="309560" cy="1558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5"/>
                <a:gd name="f4" fmla="val 982"/>
                <a:gd name="f5" fmla="val 177"/>
                <a:gd name="f6" fmla="val 805"/>
                <a:gd name="f7" fmla="val 629"/>
                <a:gd name="f8" fmla="val 18"/>
                <a:gd name="f9" fmla="val 623"/>
                <a:gd name="f10" fmla="val 796"/>
                <a:gd name="f11" fmla="*/ f0 1 195"/>
                <a:gd name="f12" fmla="*/ f1 1 982"/>
                <a:gd name="f13" fmla="+- f4 0 f2"/>
                <a:gd name="f14" fmla="+- f3 0 f2"/>
                <a:gd name="f15" fmla="*/ f14 1 195"/>
                <a:gd name="f16" fmla="*/ f13 1 982"/>
                <a:gd name="f17" fmla="*/ 0 1 f15"/>
                <a:gd name="f18" fmla="*/ f3 1 f15"/>
                <a:gd name="f19" fmla="*/ 0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195" h="982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2" y="f2"/>
                  </a:lnTo>
                  <a:lnTo>
                    <a:pt x="f8" y="f2"/>
                  </a:lnTo>
                  <a:lnTo>
                    <a:pt x="f8" y="f9"/>
                  </a:lnTo>
                  <a:lnTo>
                    <a:pt x="f3" y="f10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29" name="Freeform 30"/>
            <p:cNvSpPr/>
            <p:nvPr/>
          </p:nvSpPr>
          <p:spPr>
            <a:xfrm>
              <a:off x="57150" y="4881560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2"/>
                <a:gd name="f9" fmla="val 11"/>
                <a:gd name="f10" fmla="val 29"/>
                <a:gd name="f11" fmla="val 36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9"/>
                    <a:pt x="f7" y="f4"/>
                  </a:cubicBezTo>
                  <a:cubicBezTo>
                    <a:pt x="f7" y="f10"/>
                    <a:pt x="f8" y="f11"/>
                    <a:pt x="f4" y="f11"/>
                  </a:cubicBezTo>
                  <a:cubicBezTo>
                    <a:pt x="f10" y="f11"/>
                    <a:pt x="f11" y="f10"/>
                    <a:pt x="f11" y="f4"/>
                  </a:cubicBezTo>
                  <a:cubicBezTo>
                    <a:pt x="f11" y="f9"/>
                    <a:pt x="f10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30" name="Freeform 31"/>
            <p:cNvSpPr/>
            <p:nvPr/>
          </p:nvSpPr>
          <p:spPr>
            <a:xfrm>
              <a:off x="138110" y="5060947"/>
              <a:ext cx="304796" cy="1777995"/>
            </a:xfrm>
            <a:custGeom>
              <a:avLst/>
              <a:gdLst>
                <a:gd name="f0" fmla="val 360"/>
                <a:gd name="f1" fmla="val w"/>
                <a:gd name="f2" fmla="val h"/>
                <a:gd name="f3" fmla="val 0"/>
                <a:gd name="f4" fmla="val 192"/>
                <a:gd name="f5" fmla="val 1120"/>
                <a:gd name="f6" fmla="val 177"/>
                <a:gd name="f7" fmla="val 183"/>
                <a:gd name="f8" fmla="val 15"/>
                <a:gd name="f9" fmla="val 354"/>
                <a:gd name="f10" fmla="*/ f1 1 192"/>
                <a:gd name="f11" fmla="*/ f2 1 1120"/>
                <a:gd name="f12" fmla="+- f5 0 f3"/>
                <a:gd name="f13" fmla="+- f4 0 f3"/>
                <a:gd name="f14" fmla="*/ f13 1 192"/>
                <a:gd name="f15" fmla="*/ f12 1 1120"/>
                <a:gd name="f16" fmla="*/ 0 1 f14"/>
                <a:gd name="f17" fmla="*/ f4 1 f14"/>
                <a:gd name="f18" fmla="*/ 0 1 f15"/>
                <a:gd name="f19" fmla="*/ f5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192" h="1120">
                  <a:moveTo>
                    <a:pt x="f4" y="f5"/>
                  </a:moveTo>
                  <a:lnTo>
                    <a:pt x="f6" y="f5"/>
                  </a:lnTo>
                  <a:lnTo>
                    <a:pt x="f6" y="f0"/>
                  </a:lnTo>
                  <a:lnTo>
                    <a:pt x="f3" y="f7"/>
                  </a:lnTo>
                  <a:lnTo>
                    <a:pt x="f3" y="f3"/>
                  </a:lnTo>
                  <a:lnTo>
                    <a:pt x="f8" y="f3"/>
                  </a:lnTo>
                  <a:lnTo>
                    <a:pt x="f8" y="f6"/>
                  </a:lnTo>
                  <a:lnTo>
                    <a:pt x="f4" y="f9"/>
                  </a:lnTo>
                  <a:lnTo>
                    <a:pt x="f4" y="f5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31" name="Freeform 32"/>
            <p:cNvSpPr/>
            <p:nvPr/>
          </p:nvSpPr>
          <p:spPr>
            <a:xfrm>
              <a:off x="561971" y="6430966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2"/>
                <a:gd name="f9" fmla="val 11"/>
                <a:gd name="f10" fmla="val 29"/>
                <a:gd name="f11" fmla="val 36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9"/>
                    <a:pt x="f7" y="f4"/>
                  </a:cubicBezTo>
                  <a:cubicBezTo>
                    <a:pt x="f7" y="f10"/>
                    <a:pt x="f8" y="f11"/>
                    <a:pt x="f4" y="f11"/>
                  </a:cubicBezTo>
                  <a:cubicBezTo>
                    <a:pt x="f10" y="f11"/>
                    <a:pt x="f11" y="f10"/>
                    <a:pt x="f11" y="f4"/>
                  </a:cubicBezTo>
                  <a:cubicBezTo>
                    <a:pt x="f11" y="f9"/>
                    <a:pt x="f10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32" name="Rectangle 33"/>
            <p:cNvSpPr/>
            <p:nvPr/>
          </p:nvSpPr>
          <p:spPr>
            <a:xfrm>
              <a:off x="642942" y="6610353"/>
              <a:ext cx="23810" cy="242892"/>
            </a:xfrm>
            <a:prstGeom prst="rect">
              <a:avLst/>
            </a:pr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33" name="Freeform 34"/>
            <p:cNvSpPr/>
            <p:nvPr/>
          </p:nvSpPr>
          <p:spPr>
            <a:xfrm>
              <a:off x="76196" y="6430966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32"/>
                <a:gd name="f8" fmla="val 4"/>
                <a:gd name="f9" fmla="val 12"/>
                <a:gd name="f10" fmla="val 11"/>
                <a:gd name="f11" fmla="val 29"/>
                <a:gd name="f12" fmla="val 36"/>
                <a:gd name="f13" fmla="*/ f0 1 40"/>
                <a:gd name="f14" fmla="*/ f1 1 40"/>
                <a:gd name="f15" fmla="+- f3 0 f2"/>
                <a:gd name="f16" fmla="*/ f15 1 40"/>
                <a:gd name="f17" fmla="*/ 0 1 f16"/>
                <a:gd name="f18" fmla="*/ f3 1 f16"/>
                <a:gd name="f19" fmla="*/ f17 f13 1"/>
                <a:gd name="f20" fmla="*/ f18 f13 1"/>
                <a:gd name="f21" fmla="*/ f18 f14 1"/>
                <a:gd name="f22" fmla="*/ f17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7" y="f2"/>
                    <a:pt x="f3" y="f5"/>
                    <a:pt x="f3" y="f4"/>
                  </a:cubicBezTo>
                  <a:cubicBezTo>
                    <a:pt x="f3" y="f6"/>
                    <a:pt x="f7" y="f3"/>
                    <a:pt x="f4" y="f3"/>
                  </a:cubicBezTo>
                  <a:close/>
                  <a:moveTo>
                    <a:pt x="f4" y="f8"/>
                  </a:moveTo>
                  <a:cubicBezTo>
                    <a:pt x="f9" y="f8"/>
                    <a:pt x="f8" y="f10"/>
                    <a:pt x="f8" y="f4"/>
                  </a:cubicBezTo>
                  <a:cubicBezTo>
                    <a:pt x="f8" y="f11"/>
                    <a:pt x="f9" y="f12"/>
                    <a:pt x="f4" y="f12"/>
                  </a:cubicBezTo>
                  <a:cubicBezTo>
                    <a:pt x="f11" y="f12"/>
                    <a:pt x="f12" y="f11"/>
                    <a:pt x="f12" y="f4"/>
                  </a:cubicBezTo>
                  <a:cubicBezTo>
                    <a:pt x="f12" y="f10"/>
                    <a:pt x="f11" y="f8"/>
                    <a:pt x="f4" y="f8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34" name="Freeform 35"/>
            <p:cNvSpPr/>
            <p:nvPr/>
          </p:nvSpPr>
          <p:spPr>
            <a:xfrm>
              <a:off x="0" y="5978520"/>
              <a:ext cx="190496" cy="46196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0"/>
                <a:gd name="f4" fmla="val 291"/>
                <a:gd name="f5" fmla="val 105"/>
                <a:gd name="f6" fmla="val 114"/>
                <a:gd name="f7" fmla="val 9"/>
                <a:gd name="f8" fmla="val 12"/>
                <a:gd name="f9" fmla="val 108"/>
                <a:gd name="f10" fmla="*/ f0 1 120"/>
                <a:gd name="f11" fmla="*/ f1 1 291"/>
                <a:gd name="f12" fmla="+- f4 0 f2"/>
                <a:gd name="f13" fmla="+- f3 0 f2"/>
                <a:gd name="f14" fmla="*/ f13 1 120"/>
                <a:gd name="f15" fmla="*/ f12 1 291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120" h="291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8" y="f2"/>
                  </a:lnTo>
                  <a:lnTo>
                    <a:pt x="f3" y="f9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35" name="Freeform 36"/>
            <p:cNvSpPr/>
            <p:nvPr/>
          </p:nvSpPr>
          <p:spPr>
            <a:xfrm>
              <a:off x="1014417" y="1801816"/>
              <a:ext cx="214317" cy="7556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5"/>
                <a:gd name="f4" fmla="val 476"/>
                <a:gd name="f5" fmla="val 12"/>
                <a:gd name="f6" fmla="val 128"/>
                <a:gd name="f7" fmla="val 126"/>
                <a:gd name="f8" fmla="val 9"/>
                <a:gd name="f9" fmla="val 131"/>
                <a:gd name="f10" fmla="*/ f0 1 135"/>
                <a:gd name="f11" fmla="*/ f1 1 476"/>
                <a:gd name="f12" fmla="+- f4 0 f2"/>
                <a:gd name="f13" fmla="+- f3 0 f2"/>
                <a:gd name="f14" fmla="*/ f13 1 135"/>
                <a:gd name="f15" fmla="*/ f12 1 476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135" h="476">
                  <a:moveTo>
                    <a:pt x="f5" y="f4"/>
                  </a:moveTo>
                  <a:lnTo>
                    <a:pt x="f2" y="f4"/>
                  </a:lnTo>
                  <a:lnTo>
                    <a:pt x="f2" y="f6"/>
                  </a:lnTo>
                  <a:lnTo>
                    <a:pt x="f7" y="f2"/>
                  </a:lnTo>
                  <a:lnTo>
                    <a:pt x="f3" y="f8"/>
                  </a:lnTo>
                  <a:lnTo>
                    <a:pt x="f5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36" name="Freeform 37"/>
            <p:cNvSpPr/>
            <p:nvPr/>
          </p:nvSpPr>
          <p:spPr>
            <a:xfrm>
              <a:off x="938210" y="2547939"/>
              <a:ext cx="166685" cy="1603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5"/>
                <a:gd name="f4" fmla="val 34"/>
                <a:gd name="f5" fmla="val 18"/>
                <a:gd name="f6" fmla="val 8"/>
                <a:gd name="f7" fmla="val 26"/>
                <a:gd name="f8" fmla="val 17"/>
                <a:gd name="f9" fmla="val 7"/>
                <a:gd name="f10" fmla="val 27"/>
                <a:gd name="f11" fmla="val 4"/>
                <a:gd name="f12" fmla="val 10"/>
                <a:gd name="f13" fmla="val 24"/>
                <a:gd name="f14" fmla="val 30"/>
                <a:gd name="f15" fmla="val 25"/>
                <a:gd name="f16" fmla="val 31"/>
                <a:gd name="f17" fmla="*/ f0 1 35"/>
                <a:gd name="f18" fmla="*/ f1 1 34"/>
                <a:gd name="f19" fmla="+- f4 0 f2"/>
                <a:gd name="f20" fmla="+- f3 0 f2"/>
                <a:gd name="f21" fmla="*/ f20 1 35"/>
                <a:gd name="f22" fmla="*/ f19 1 34"/>
                <a:gd name="f23" fmla="*/ 0 1 f21"/>
                <a:gd name="f24" fmla="*/ f3 1 f21"/>
                <a:gd name="f25" fmla="*/ 0 1 f22"/>
                <a:gd name="f26" fmla="*/ f4 1 f22"/>
                <a:gd name="f27" fmla="*/ f23 f17 1"/>
                <a:gd name="f28" fmla="*/ f24 f17 1"/>
                <a:gd name="f29" fmla="*/ f26 f18 1"/>
                <a:gd name="f30" fmla="*/ f25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7" t="f30" r="f28" b="f29"/>
              <a:pathLst>
                <a:path w="35" h="34">
                  <a:moveTo>
                    <a:pt x="f5" y="f4"/>
                  </a:moveTo>
                  <a:cubicBezTo>
                    <a:pt x="f6" y="f4"/>
                    <a:pt x="f2" y="f7"/>
                    <a:pt x="f2" y="f8"/>
                  </a:cubicBezTo>
                  <a:cubicBezTo>
                    <a:pt x="f2" y="f9"/>
                    <a:pt x="f6" y="f2"/>
                    <a:pt x="f5" y="f2"/>
                  </a:cubicBezTo>
                  <a:cubicBezTo>
                    <a:pt x="f10" y="f2"/>
                    <a:pt x="f3" y="f9"/>
                    <a:pt x="f3" y="f8"/>
                  </a:cubicBezTo>
                  <a:cubicBezTo>
                    <a:pt x="f3" y="f7"/>
                    <a:pt x="f10" y="f4"/>
                    <a:pt x="f5" y="f4"/>
                  </a:cubicBezTo>
                  <a:close/>
                  <a:moveTo>
                    <a:pt x="f5" y="f11"/>
                  </a:moveTo>
                  <a:cubicBezTo>
                    <a:pt x="f12" y="f11"/>
                    <a:pt x="f11" y="f12"/>
                    <a:pt x="f11" y="f8"/>
                  </a:cubicBezTo>
                  <a:cubicBezTo>
                    <a:pt x="f11" y="f13"/>
                    <a:pt x="f12" y="f14"/>
                    <a:pt x="f5" y="f14"/>
                  </a:cubicBezTo>
                  <a:cubicBezTo>
                    <a:pt x="f15" y="f14"/>
                    <a:pt x="f16" y="f13"/>
                    <a:pt x="f16" y="f8"/>
                  </a:cubicBezTo>
                  <a:cubicBezTo>
                    <a:pt x="f16" y="f12"/>
                    <a:pt x="f15" y="f11"/>
                    <a:pt x="f5" y="f11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37" name="Freeform 38"/>
            <p:cNvSpPr/>
            <p:nvPr/>
          </p:nvSpPr>
          <p:spPr>
            <a:xfrm>
              <a:off x="595310" y="4764"/>
              <a:ext cx="638178" cy="402590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2"/>
                <a:gd name="f4" fmla="val 2536"/>
                <a:gd name="f5" fmla="val 387"/>
                <a:gd name="f6" fmla="val 2311"/>
                <a:gd name="f7" fmla="val 1925"/>
                <a:gd name="f8" fmla="val 15"/>
                <a:gd name="f9" fmla="val 1916"/>
                <a:gd name="f10" fmla="val 2302"/>
                <a:gd name="f11" fmla="*/ f0 1 402"/>
                <a:gd name="f12" fmla="*/ f1 1 2536"/>
                <a:gd name="f13" fmla="+- f4 0 f2"/>
                <a:gd name="f14" fmla="+- f3 0 f2"/>
                <a:gd name="f15" fmla="*/ f14 1 402"/>
                <a:gd name="f16" fmla="*/ f13 1 2536"/>
                <a:gd name="f17" fmla="*/ 0 1 f15"/>
                <a:gd name="f18" fmla="*/ f3 1 f15"/>
                <a:gd name="f19" fmla="*/ 0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402" h="2536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2" y="f2"/>
                  </a:lnTo>
                  <a:lnTo>
                    <a:pt x="f8" y="f2"/>
                  </a:lnTo>
                  <a:lnTo>
                    <a:pt x="f8" y="f9"/>
                  </a:lnTo>
                  <a:lnTo>
                    <a:pt x="f3" y="f10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38" name="Freeform 39"/>
            <p:cNvSpPr/>
            <p:nvPr/>
          </p:nvSpPr>
          <p:spPr>
            <a:xfrm>
              <a:off x="1223960" y="1382709"/>
              <a:ext cx="142875" cy="47624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"/>
                <a:gd name="f4" fmla="val 300"/>
                <a:gd name="f5" fmla="val 78"/>
                <a:gd name="f6" fmla="val 84"/>
                <a:gd name="f7" fmla="val 9"/>
                <a:gd name="f8" fmla="val 81"/>
                <a:gd name="f9" fmla="*/ f0 1 90"/>
                <a:gd name="f10" fmla="*/ f1 1 300"/>
                <a:gd name="f11" fmla="+- f4 0 f2"/>
                <a:gd name="f12" fmla="+- f3 0 f2"/>
                <a:gd name="f13" fmla="*/ f12 1 90"/>
                <a:gd name="f14" fmla="*/ f11 1 300"/>
                <a:gd name="f15" fmla="*/ 0 1 f13"/>
                <a:gd name="f16" fmla="*/ f3 1 f13"/>
                <a:gd name="f17" fmla="*/ 0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90" h="300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7" y="f2"/>
                  </a:lnTo>
                  <a:lnTo>
                    <a:pt x="f3" y="f8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39" name="Freeform 40"/>
            <p:cNvSpPr/>
            <p:nvPr/>
          </p:nvSpPr>
          <p:spPr>
            <a:xfrm>
              <a:off x="1300167" y="1849438"/>
              <a:ext cx="109535" cy="1079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"/>
                <a:gd name="f4" fmla="val 12"/>
                <a:gd name="f5" fmla="val 5"/>
                <a:gd name="f6" fmla="val 18"/>
                <a:gd name="f7" fmla="val 4"/>
                <a:gd name="f8" fmla="val 8"/>
                <a:gd name="f9" fmla="val 16"/>
                <a:gd name="f10" fmla="val 19"/>
                <a:gd name="f11" fmla="*/ f0 1 23"/>
                <a:gd name="f12" fmla="*/ f1 1 23"/>
                <a:gd name="f13" fmla="+- f3 0 f2"/>
                <a:gd name="f14" fmla="*/ f13 1 23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23" h="23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40" name="Freeform 41"/>
            <p:cNvSpPr/>
            <p:nvPr/>
          </p:nvSpPr>
          <p:spPr>
            <a:xfrm>
              <a:off x="280985" y="3417890"/>
              <a:ext cx="142875" cy="47466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0"/>
                <a:gd name="f4" fmla="val 299"/>
                <a:gd name="f5" fmla="val 12"/>
                <a:gd name="f6" fmla="val 80"/>
                <a:gd name="f7" fmla="val 81"/>
                <a:gd name="f8" fmla="val 8"/>
                <a:gd name="f9" fmla="val 83"/>
                <a:gd name="f10" fmla="*/ f0 1 90"/>
                <a:gd name="f11" fmla="*/ f1 1 299"/>
                <a:gd name="f12" fmla="+- f4 0 f2"/>
                <a:gd name="f13" fmla="+- f3 0 f2"/>
                <a:gd name="f14" fmla="*/ f13 1 90"/>
                <a:gd name="f15" fmla="*/ f12 1 299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90" h="299">
                  <a:moveTo>
                    <a:pt x="f5" y="f4"/>
                  </a:moveTo>
                  <a:lnTo>
                    <a:pt x="f2" y="f4"/>
                  </a:lnTo>
                  <a:lnTo>
                    <a:pt x="f2" y="f6"/>
                  </a:lnTo>
                  <a:lnTo>
                    <a:pt x="f7" y="f2"/>
                  </a:lnTo>
                  <a:lnTo>
                    <a:pt x="f3" y="f8"/>
                  </a:lnTo>
                  <a:lnTo>
                    <a:pt x="f5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41" name="Freeform 42"/>
            <p:cNvSpPr/>
            <p:nvPr/>
          </p:nvSpPr>
          <p:spPr>
            <a:xfrm>
              <a:off x="238128" y="3883027"/>
              <a:ext cx="109535" cy="1095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"/>
                <a:gd name="f4" fmla="val 11"/>
                <a:gd name="f5" fmla="val 5"/>
                <a:gd name="f6" fmla="val 18"/>
                <a:gd name="f7" fmla="val 12"/>
                <a:gd name="f8" fmla="val 17"/>
                <a:gd name="f9" fmla="val 4"/>
                <a:gd name="f10" fmla="val 7"/>
                <a:gd name="f11" fmla="val 8"/>
                <a:gd name="f12" fmla="val 16"/>
                <a:gd name="f13" fmla="val 19"/>
                <a:gd name="f14" fmla="val 15"/>
                <a:gd name="f15" fmla="*/ f0 1 23"/>
                <a:gd name="f16" fmla="*/ f1 1 23"/>
                <a:gd name="f17" fmla="+- f3 0 f2"/>
                <a:gd name="f18" fmla="*/ f17 1 23"/>
                <a:gd name="f19" fmla="*/ 0 1 f18"/>
                <a:gd name="f20" fmla="*/ f3 1 f18"/>
                <a:gd name="f21" fmla="*/ f19 f15 1"/>
                <a:gd name="f22" fmla="*/ f20 f15 1"/>
                <a:gd name="f23" fmla="*/ f20 f16 1"/>
                <a:gd name="f24" fmla="*/ f19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3" h="23">
                  <a:moveTo>
                    <a:pt x="f4" y="f3"/>
                  </a:moveTo>
                  <a:cubicBezTo>
                    <a:pt x="f5" y="f3"/>
                    <a:pt x="f2" y="f6"/>
                    <a:pt x="f2" y="f7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8" y="f2"/>
                    <a:pt x="f3" y="f5"/>
                    <a:pt x="f3" y="f7"/>
                  </a:cubicBezTo>
                  <a:cubicBezTo>
                    <a:pt x="f3" y="f6"/>
                    <a:pt x="f8" y="f3"/>
                    <a:pt x="f4" y="f3"/>
                  </a:cubicBezTo>
                  <a:close/>
                  <a:moveTo>
                    <a:pt x="f4" y="f9"/>
                  </a:moveTo>
                  <a:cubicBezTo>
                    <a:pt x="f10" y="f9"/>
                    <a:pt x="f9" y="f11"/>
                    <a:pt x="f9" y="f7"/>
                  </a:cubicBezTo>
                  <a:cubicBezTo>
                    <a:pt x="f9" y="f12"/>
                    <a:pt x="f10" y="f13"/>
                    <a:pt x="f4" y="f13"/>
                  </a:cubicBezTo>
                  <a:cubicBezTo>
                    <a:pt x="f14" y="f13"/>
                    <a:pt x="f13" y="f12"/>
                    <a:pt x="f13" y="f7"/>
                  </a:cubicBezTo>
                  <a:cubicBezTo>
                    <a:pt x="f13" y="f11"/>
                    <a:pt x="f14" y="f9"/>
                    <a:pt x="f4" y="f9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42" name="Freeform 43"/>
            <p:cNvSpPr/>
            <p:nvPr/>
          </p:nvSpPr>
          <p:spPr>
            <a:xfrm>
              <a:off x="4764" y="2166935"/>
              <a:ext cx="114300" cy="4524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72"/>
                <a:gd name="f4" fmla="val 285"/>
                <a:gd name="f5" fmla="val 6"/>
                <a:gd name="f6" fmla="val 276"/>
                <a:gd name="f7" fmla="val 60"/>
                <a:gd name="f8" fmla="val 216"/>
                <a:gd name="f9" fmla="val 222"/>
                <a:gd name="f10" fmla="*/ f0 1 72"/>
                <a:gd name="f11" fmla="*/ f1 1 285"/>
                <a:gd name="f12" fmla="+- f4 0 f2"/>
                <a:gd name="f13" fmla="+- f3 0 f2"/>
                <a:gd name="f14" fmla="*/ f13 1 72"/>
                <a:gd name="f15" fmla="*/ f12 1 285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72" h="285">
                  <a:moveTo>
                    <a:pt x="f5" y="f4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7" y="f2"/>
                  </a:lnTo>
                  <a:lnTo>
                    <a:pt x="f3" y="f2"/>
                  </a:lnTo>
                  <a:lnTo>
                    <a:pt x="f3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43" name="Freeform 44"/>
            <p:cNvSpPr/>
            <p:nvPr/>
          </p:nvSpPr>
          <p:spPr>
            <a:xfrm>
              <a:off x="52385" y="2066928"/>
              <a:ext cx="109535" cy="10953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"/>
                <a:gd name="f4" fmla="val 12"/>
                <a:gd name="f5" fmla="val 5"/>
                <a:gd name="f6" fmla="val 18"/>
                <a:gd name="f7" fmla="val 4"/>
                <a:gd name="f8" fmla="val 8"/>
                <a:gd name="f9" fmla="val 16"/>
                <a:gd name="f10" fmla="val 19"/>
                <a:gd name="f11" fmla="*/ f0 1 23"/>
                <a:gd name="f12" fmla="*/ f1 1 23"/>
                <a:gd name="f13" fmla="+- f3 0 f2"/>
                <a:gd name="f14" fmla="*/ f13 1 23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23" h="23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44" name="Rectangle 45"/>
            <p:cNvSpPr/>
            <p:nvPr/>
          </p:nvSpPr>
          <p:spPr>
            <a:xfrm>
              <a:off x="1228725" y="4662489"/>
              <a:ext cx="23810" cy="2181228"/>
            </a:xfrm>
            <a:prstGeom prst="rect">
              <a:avLst/>
            </a:pr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45" name="Freeform 46"/>
            <p:cNvSpPr/>
            <p:nvPr/>
          </p:nvSpPr>
          <p:spPr>
            <a:xfrm>
              <a:off x="1319214" y="5041901"/>
              <a:ext cx="371475" cy="18018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4"/>
                <a:gd name="f4" fmla="val 1135"/>
                <a:gd name="f5" fmla="val 15"/>
                <a:gd name="f6" fmla="val 515"/>
                <a:gd name="f7" fmla="val 512"/>
                <a:gd name="f8" fmla="val 219"/>
                <a:gd name="f9" fmla="val 6"/>
                <a:gd name="f10" fmla="val 518"/>
                <a:gd name="f11" fmla="*/ f0 1 234"/>
                <a:gd name="f12" fmla="*/ f1 1 1135"/>
                <a:gd name="f13" fmla="+- f4 0 f2"/>
                <a:gd name="f14" fmla="+- f3 0 f2"/>
                <a:gd name="f15" fmla="*/ f14 1 234"/>
                <a:gd name="f16" fmla="*/ f13 1 1135"/>
                <a:gd name="f17" fmla="*/ 0 1 f15"/>
                <a:gd name="f18" fmla="*/ f3 1 f15"/>
                <a:gd name="f19" fmla="*/ 0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34" h="1135">
                  <a:moveTo>
                    <a:pt x="f5" y="f4"/>
                  </a:moveTo>
                  <a:lnTo>
                    <a:pt x="f2" y="f4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8" y="f2"/>
                  </a:lnTo>
                  <a:lnTo>
                    <a:pt x="f3" y="f9"/>
                  </a:lnTo>
                  <a:lnTo>
                    <a:pt x="f5" y="f10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46" name="Freeform 47"/>
            <p:cNvSpPr/>
            <p:nvPr/>
          </p:nvSpPr>
          <p:spPr>
            <a:xfrm>
              <a:off x="1147764" y="448151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val 28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47" name="Freeform 48"/>
            <p:cNvSpPr/>
            <p:nvPr/>
          </p:nvSpPr>
          <p:spPr>
            <a:xfrm>
              <a:off x="819146" y="3983034"/>
              <a:ext cx="347664" cy="286067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9"/>
                <a:gd name="f4" fmla="val 1802"/>
                <a:gd name="f5" fmla="val 201"/>
                <a:gd name="f6" fmla="val 1185"/>
                <a:gd name="f7" fmla="val 3"/>
                <a:gd name="f8" fmla="val 15"/>
                <a:gd name="f9" fmla="*/ f0 1 219"/>
                <a:gd name="f10" fmla="*/ f1 1 1802"/>
                <a:gd name="f11" fmla="+- f4 0 f2"/>
                <a:gd name="f12" fmla="+- f3 0 f2"/>
                <a:gd name="f13" fmla="*/ f12 1 219"/>
                <a:gd name="f14" fmla="*/ f11 1 1802"/>
                <a:gd name="f15" fmla="*/ 0 1 f13"/>
                <a:gd name="f16" fmla="*/ f3 1 f13"/>
                <a:gd name="f17" fmla="*/ 0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219" h="1802">
                  <a:moveTo>
                    <a:pt x="f3" y="f4"/>
                  </a:moveTo>
                  <a:lnTo>
                    <a:pt x="f5" y="f4"/>
                  </a:lnTo>
                  <a:lnTo>
                    <a:pt x="f5" y="f6"/>
                  </a:lnTo>
                  <a:lnTo>
                    <a:pt x="f2" y="f7"/>
                  </a:lnTo>
                  <a:lnTo>
                    <a:pt x="f8" y="f2"/>
                  </a:lnTo>
                  <a:lnTo>
                    <a:pt x="f3" y="f6"/>
                  </a:lnTo>
                  <a:lnTo>
                    <a:pt x="f3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48" name="Freeform 49"/>
            <p:cNvSpPr/>
            <p:nvPr/>
          </p:nvSpPr>
          <p:spPr>
            <a:xfrm>
              <a:off x="728667" y="380682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8"/>
                <a:gd name="f10" fmla="val 36"/>
                <a:gd name="f11" fmla="val 29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49" name="Freeform 50"/>
            <p:cNvSpPr/>
            <p:nvPr/>
          </p:nvSpPr>
          <p:spPr>
            <a:xfrm>
              <a:off x="1624010" y="4867278"/>
              <a:ext cx="190496" cy="1889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val 28"/>
                <a:gd name="f12" fmla="*/ f0 1 40"/>
                <a:gd name="f13" fmla="*/ f1 1 40"/>
                <a:gd name="f14" fmla="+- f3 0 f2"/>
                <a:gd name="f15" fmla="*/ f14 1 40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11" y="f10"/>
                    <a:pt x="f10" y="f9"/>
                    <a:pt x="f10" y="f4"/>
                  </a:cubicBezTo>
                  <a:cubicBezTo>
                    <a:pt x="f10" y="f8"/>
                    <a:pt x="f11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50" name="Freeform 51"/>
            <p:cNvSpPr/>
            <p:nvPr/>
          </p:nvSpPr>
          <p:spPr>
            <a:xfrm>
              <a:off x="1404939" y="5422904"/>
              <a:ext cx="371475" cy="14255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34"/>
                <a:gd name="f4" fmla="val 898"/>
                <a:gd name="f5" fmla="val 18"/>
                <a:gd name="f6" fmla="val 515"/>
                <a:gd name="f7" fmla="val 512"/>
                <a:gd name="f8" fmla="val 222"/>
                <a:gd name="f9" fmla="val 6"/>
                <a:gd name="f10" fmla="val 518"/>
                <a:gd name="f11" fmla="*/ f0 1 234"/>
                <a:gd name="f12" fmla="*/ f1 1 898"/>
                <a:gd name="f13" fmla="+- f4 0 f2"/>
                <a:gd name="f14" fmla="+- f3 0 f2"/>
                <a:gd name="f15" fmla="*/ f14 1 234"/>
                <a:gd name="f16" fmla="*/ f13 1 898"/>
                <a:gd name="f17" fmla="*/ 0 1 f15"/>
                <a:gd name="f18" fmla="*/ f3 1 f15"/>
                <a:gd name="f19" fmla="*/ 0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34" h="898">
                  <a:moveTo>
                    <a:pt x="f5" y="f4"/>
                  </a:moveTo>
                  <a:lnTo>
                    <a:pt x="f2" y="f4"/>
                  </a:lnTo>
                  <a:lnTo>
                    <a:pt x="f2" y="f6"/>
                  </a:lnTo>
                  <a:lnTo>
                    <a:pt x="f2" y="f7"/>
                  </a:lnTo>
                  <a:lnTo>
                    <a:pt x="f8" y="f2"/>
                  </a:lnTo>
                  <a:lnTo>
                    <a:pt x="f3" y="f9"/>
                  </a:lnTo>
                  <a:lnTo>
                    <a:pt x="f5" y="f10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51" name="Freeform 52"/>
            <p:cNvSpPr/>
            <p:nvPr/>
          </p:nvSpPr>
          <p:spPr>
            <a:xfrm>
              <a:off x="1666878" y="5945191"/>
              <a:ext cx="152403" cy="9128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6"/>
                <a:gd name="f4" fmla="val 575"/>
                <a:gd name="f5" fmla="val 15"/>
                <a:gd name="f6" fmla="val 569"/>
                <a:gd name="f7" fmla="val 81"/>
                <a:gd name="f8" fmla="val 383"/>
                <a:gd name="f9" fmla="val 386"/>
                <a:gd name="f10" fmla="*/ f0 1 96"/>
                <a:gd name="f11" fmla="*/ f1 1 575"/>
                <a:gd name="f12" fmla="+- f4 0 f2"/>
                <a:gd name="f13" fmla="+- f3 0 f2"/>
                <a:gd name="f14" fmla="*/ f13 1 96"/>
                <a:gd name="f15" fmla="*/ f12 1 575"/>
                <a:gd name="f16" fmla="*/ 0 1 f14"/>
                <a:gd name="f17" fmla="*/ f3 1 f14"/>
                <a:gd name="f18" fmla="*/ 0 1 f15"/>
                <a:gd name="f19" fmla="*/ f4 1 f15"/>
                <a:gd name="f20" fmla="*/ f16 f10 1"/>
                <a:gd name="f21" fmla="*/ f17 f10 1"/>
                <a:gd name="f22" fmla="*/ f19 f11 1"/>
                <a:gd name="f23" fmla="*/ f18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96" h="575">
                  <a:moveTo>
                    <a:pt x="f5" y="f4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7" y="f2"/>
                  </a:lnTo>
                  <a:lnTo>
                    <a:pt x="f3" y="f2"/>
                  </a:lnTo>
                  <a:lnTo>
                    <a:pt x="f3" y="f9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52" name="Freeform 53"/>
            <p:cNvSpPr/>
            <p:nvPr/>
          </p:nvSpPr>
          <p:spPr>
            <a:xfrm>
              <a:off x="1709735" y="5246690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*/ f0 1 40"/>
                <a:gd name="f12" fmla="*/ f1 1 40"/>
                <a:gd name="f13" fmla="+- f3 0 f2"/>
                <a:gd name="f14" fmla="*/ f13 1 40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53" name="Freeform 54"/>
            <p:cNvSpPr/>
            <p:nvPr/>
          </p:nvSpPr>
          <p:spPr>
            <a:xfrm>
              <a:off x="1709735" y="5764213"/>
              <a:ext cx="190496" cy="1904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0"/>
                <a:gd name="f4" fmla="val 20"/>
                <a:gd name="f5" fmla="val 9"/>
                <a:gd name="f6" fmla="val 31"/>
                <a:gd name="f7" fmla="val 4"/>
                <a:gd name="f8" fmla="val 11"/>
                <a:gd name="f9" fmla="val 29"/>
                <a:gd name="f10" fmla="val 36"/>
                <a:gd name="f11" fmla="*/ f0 1 40"/>
                <a:gd name="f12" fmla="*/ f1 1 40"/>
                <a:gd name="f13" fmla="+- f3 0 f2"/>
                <a:gd name="f14" fmla="*/ f13 1 40"/>
                <a:gd name="f15" fmla="*/ 0 1 f14"/>
                <a:gd name="f16" fmla="*/ f3 1 f14"/>
                <a:gd name="f17" fmla="*/ f15 f11 1"/>
                <a:gd name="f18" fmla="*/ f16 f11 1"/>
                <a:gd name="f19" fmla="*/ f16 f12 1"/>
                <a:gd name="f20" fmla="*/ f1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40" h="40">
                  <a:moveTo>
                    <a:pt x="f4" y="f3"/>
                  </a:moveTo>
                  <a:cubicBezTo>
                    <a:pt x="f5" y="f3"/>
                    <a:pt x="f2" y="f6"/>
                    <a:pt x="f2" y="f4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4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7"/>
                  </a:moveTo>
                  <a:cubicBezTo>
                    <a:pt x="f8" y="f7"/>
                    <a:pt x="f7" y="f8"/>
                    <a:pt x="f7" y="f4"/>
                  </a:cubicBezTo>
                  <a:cubicBezTo>
                    <a:pt x="f7" y="f9"/>
                    <a:pt x="f8" y="f10"/>
                    <a:pt x="f4" y="f10"/>
                  </a:cubicBezTo>
                  <a:cubicBezTo>
                    <a:pt x="f9" y="f10"/>
                    <a:pt x="f10" y="f9"/>
                    <a:pt x="f10" y="f4"/>
                  </a:cubicBezTo>
                  <a:cubicBezTo>
                    <a:pt x="f10" y="f8"/>
                    <a:pt x="f9" y="f7"/>
                    <a:pt x="f4" y="f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54" name="Freeform 55"/>
            <p:cNvSpPr/>
            <p:nvPr/>
          </p:nvSpPr>
          <p:spPr>
            <a:xfrm>
              <a:off x="1766885" y="6330948"/>
              <a:ext cx="419096" cy="5270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64"/>
                <a:gd name="f4" fmla="val 332"/>
                <a:gd name="f5" fmla="val 12"/>
                <a:gd name="f6" fmla="val 326"/>
                <a:gd name="f7" fmla="val 45"/>
                <a:gd name="f8" fmla="val 206"/>
                <a:gd name="f9" fmla="val 255"/>
                <a:gd name="f10" fmla="val 60"/>
                <a:gd name="f11" fmla="val 215"/>
                <a:gd name="f12" fmla="*/ f0 1 264"/>
                <a:gd name="f13" fmla="*/ f1 1 332"/>
                <a:gd name="f14" fmla="+- f4 0 f2"/>
                <a:gd name="f15" fmla="+- f3 0 f2"/>
                <a:gd name="f16" fmla="*/ f15 1 264"/>
                <a:gd name="f17" fmla="*/ f14 1 332"/>
                <a:gd name="f18" fmla="*/ 0 1 f16"/>
                <a:gd name="f19" fmla="*/ f3 1 f16"/>
                <a:gd name="f20" fmla="*/ 0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264" h="332">
                  <a:moveTo>
                    <a:pt x="f5" y="f4"/>
                  </a:moveTo>
                  <a:lnTo>
                    <a:pt x="f2" y="f6"/>
                  </a:lnTo>
                  <a:lnTo>
                    <a:pt x="f7" y="f8"/>
                  </a:lnTo>
                  <a:lnTo>
                    <a:pt x="f9" y="f2"/>
                  </a:lnTo>
                  <a:lnTo>
                    <a:pt x="f3" y="f5"/>
                  </a:lnTo>
                  <a:lnTo>
                    <a:pt x="f10" y="f11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55" name="Freeform 56"/>
            <p:cNvSpPr/>
            <p:nvPr/>
          </p:nvSpPr>
          <p:spPr>
            <a:xfrm>
              <a:off x="2147889" y="6221413"/>
              <a:ext cx="157167" cy="1476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"/>
                <a:gd name="f4" fmla="val 31"/>
                <a:gd name="f5" fmla="val 16"/>
                <a:gd name="f6" fmla="val 12"/>
                <a:gd name="f7" fmla="val 8"/>
                <a:gd name="f8" fmla="val 29"/>
                <a:gd name="f9" fmla="val 5"/>
                <a:gd name="f10" fmla="val 26"/>
                <a:gd name="f11" fmla="val 2"/>
                <a:gd name="f12" fmla="val 24"/>
                <a:gd name="f13" fmla="val 20"/>
                <a:gd name="f14" fmla="val 15"/>
                <a:gd name="f15" fmla="val 11"/>
                <a:gd name="f16" fmla="val 7"/>
                <a:gd name="f17" fmla="val 4"/>
                <a:gd name="f18" fmla="val 1"/>
                <a:gd name="f19" fmla="val 27"/>
                <a:gd name="f20" fmla="val 10"/>
                <a:gd name="f21" fmla="val 13"/>
                <a:gd name="f22" fmla="val 6"/>
                <a:gd name="f23" fmla="val 9"/>
                <a:gd name="f24" fmla="val 19"/>
                <a:gd name="f25" fmla="val 21"/>
                <a:gd name="f26" fmla="val 22"/>
                <a:gd name="f27" fmla="*/ f0 1 33"/>
                <a:gd name="f28" fmla="*/ f1 1 31"/>
                <a:gd name="f29" fmla="+- f4 0 f2"/>
                <a:gd name="f30" fmla="+- f3 0 f2"/>
                <a:gd name="f31" fmla="*/ f30 1 33"/>
                <a:gd name="f32" fmla="*/ f29 1 31"/>
                <a:gd name="f33" fmla="*/ 0 1 f31"/>
                <a:gd name="f34" fmla="*/ f3 1 f31"/>
                <a:gd name="f35" fmla="*/ 0 1 f32"/>
                <a:gd name="f36" fmla="*/ f4 1 f32"/>
                <a:gd name="f37" fmla="*/ f33 f27 1"/>
                <a:gd name="f38" fmla="*/ f34 f27 1"/>
                <a:gd name="f39" fmla="*/ f36 f28 1"/>
                <a:gd name="f40" fmla="*/ f3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7" t="f40" r="f38" b="f39"/>
              <a:pathLst>
                <a:path w="33" h="31">
                  <a:moveTo>
                    <a:pt x="f5" y="f4"/>
                  </a:moveTo>
                  <a:cubicBezTo>
                    <a:pt x="f6" y="f4"/>
                    <a:pt x="f7" y="f8"/>
                    <a:pt x="f9" y="f10"/>
                  </a:cubicBezTo>
                  <a:cubicBezTo>
                    <a:pt x="f11" y="f12"/>
                    <a:pt x="f2" y="f13"/>
                    <a:pt x="f2" y="f14"/>
                  </a:cubicBezTo>
                  <a:cubicBezTo>
                    <a:pt x="f2" y="f15"/>
                    <a:pt x="f11" y="f16"/>
                    <a:pt x="f9" y="f17"/>
                  </a:cubicBezTo>
                  <a:cubicBezTo>
                    <a:pt x="f7" y="f18"/>
                    <a:pt x="f6" y="f2"/>
                    <a:pt x="f5" y="f2"/>
                  </a:cubicBezTo>
                  <a:cubicBezTo>
                    <a:pt x="f13" y="f2"/>
                    <a:pt x="f12" y="f18"/>
                    <a:pt x="f19" y="f17"/>
                  </a:cubicBezTo>
                  <a:cubicBezTo>
                    <a:pt x="f3" y="f20"/>
                    <a:pt x="f3" y="f13"/>
                    <a:pt x="f19" y="f10"/>
                  </a:cubicBezTo>
                  <a:cubicBezTo>
                    <a:pt x="f12" y="f8"/>
                    <a:pt x="f13" y="f4"/>
                    <a:pt x="f5" y="f4"/>
                  </a:cubicBezTo>
                  <a:close/>
                  <a:moveTo>
                    <a:pt x="f5" y="f17"/>
                  </a:moveTo>
                  <a:cubicBezTo>
                    <a:pt x="f21" y="f17"/>
                    <a:pt x="f20" y="f9"/>
                    <a:pt x="f7" y="f16"/>
                  </a:cubicBezTo>
                  <a:cubicBezTo>
                    <a:pt x="f22" y="f23"/>
                    <a:pt x="f17" y="f6"/>
                    <a:pt x="f17" y="f14"/>
                  </a:cubicBezTo>
                  <a:cubicBezTo>
                    <a:pt x="f17" y="f24"/>
                    <a:pt x="f22" y="f25"/>
                    <a:pt x="f7" y="f12"/>
                  </a:cubicBezTo>
                  <a:cubicBezTo>
                    <a:pt x="f20" y="f10"/>
                    <a:pt x="f21" y="f19"/>
                    <a:pt x="f5" y="f19"/>
                  </a:cubicBezTo>
                  <a:cubicBezTo>
                    <a:pt x="f24" y="f19"/>
                    <a:pt x="f26" y="f10"/>
                    <a:pt x="f12" y="f12"/>
                  </a:cubicBezTo>
                  <a:cubicBezTo>
                    <a:pt x="f8" y="f24"/>
                    <a:pt x="f8" y="f6"/>
                    <a:pt x="f12" y="f16"/>
                  </a:cubicBezTo>
                  <a:cubicBezTo>
                    <a:pt x="f26" y="f9"/>
                    <a:pt x="f24" y="f17"/>
                    <a:pt x="f5" y="f17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56" name="Freeform 57"/>
            <p:cNvSpPr/>
            <p:nvPr/>
          </p:nvSpPr>
          <p:spPr>
            <a:xfrm>
              <a:off x="504821" y="9528"/>
              <a:ext cx="233364" cy="510381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47"/>
                <a:gd name="f4" fmla="val 3215"/>
                <a:gd name="f5" fmla="val 132"/>
                <a:gd name="f6" fmla="val 129"/>
                <a:gd name="f7" fmla="val 2754"/>
                <a:gd name="f8" fmla="val 1901"/>
                <a:gd name="f9" fmla="val 15"/>
                <a:gd name="f10" fmla="val 1898"/>
                <a:gd name="f11" fmla="val 144"/>
                <a:gd name="f12" fmla="*/ f0 1 147"/>
                <a:gd name="f13" fmla="*/ f1 1 3215"/>
                <a:gd name="f14" fmla="+- f4 0 f2"/>
                <a:gd name="f15" fmla="+- f3 0 f2"/>
                <a:gd name="f16" fmla="*/ f15 1 147"/>
                <a:gd name="f17" fmla="*/ f14 1 3215"/>
                <a:gd name="f18" fmla="*/ 0 1 f16"/>
                <a:gd name="f19" fmla="*/ f3 1 f16"/>
                <a:gd name="f20" fmla="*/ 0 1 f17"/>
                <a:gd name="f21" fmla="*/ f4 1 f17"/>
                <a:gd name="f22" fmla="*/ f18 f12 1"/>
                <a:gd name="f23" fmla="*/ f19 f12 1"/>
                <a:gd name="f24" fmla="*/ f21 f13 1"/>
                <a:gd name="f25" fmla="*/ f2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2" t="f25" r="f23" b="f24"/>
              <a:pathLst>
                <a:path w="147" h="3215">
                  <a:moveTo>
                    <a:pt x="f5" y="f4"/>
                  </a:moveTo>
                  <a:lnTo>
                    <a:pt x="f6" y="f7"/>
                  </a:lnTo>
                  <a:lnTo>
                    <a:pt x="f2" y="f8"/>
                  </a:lnTo>
                  <a:lnTo>
                    <a:pt x="f2" y="f2"/>
                  </a:lnTo>
                  <a:lnTo>
                    <a:pt x="f9" y="f2"/>
                  </a:lnTo>
                  <a:lnTo>
                    <a:pt x="f9" y="f10"/>
                  </a:lnTo>
                  <a:lnTo>
                    <a:pt x="f11" y="f7"/>
                  </a:lnTo>
                  <a:lnTo>
                    <a:pt x="f3" y="f4"/>
                  </a:lnTo>
                  <a:lnTo>
                    <a:pt x="f5" y="f4"/>
                  </a:ln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  <p:sp>
          <p:nvSpPr>
            <p:cNvPr id="57" name="Freeform 58"/>
            <p:cNvSpPr/>
            <p:nvPr/>
          </p:nvSpPr>
          <p:spPr>
            <a:xfrm>
              <a:off x="633414" y="5103815"/>
              <a:ext cx="185742" cy="1857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9"/>
                <a:gd name="f4" fmla="val 20"/>
                <a:gd name="f5" fmla="val 9"/>
                <a:gd name="f6" fmla="val 30"/>
                <a:gd name="f7" fmla="val 19"/>
                <a:gd name="f8" fmla="val 4"/>
                <a:gd name="f9" fmla="val 11"/>
                <a:gd name="f10" fmla="val 28"/>
                <a:gd name="f11" fmla="val 35"/>
                <a:gd name="f12" fmla="*/ f0 1 39"/>
                <a:gd name="f13" fmla="*/ f1 1 39"/>
                <a:gd name="f14" fmla="+- f3 0 f2"/>
                <a:gd name="f15" fmla="*/ f14 1 39"/>
                <a:gd name="f16" fmla="*/ 0 1 f15"/>
                <a:gd name="f17" fmla="*/ f3 1 f15"/>
                <a:gd name="f18" fmla="*/ f16 f12 1"/>
                <a:gd name="f19" fmla="*/ f17 f12 1"/>
                <a:gd name="f20" fmla="*/ f17 f13 1"/>
                <a:gd name="f21" fmla="*/ f16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39" h="39">
                  <a:moveTo>
                    <a:pt x="f4" y="f3"/>
                  </a:moveTo>
                  <a:cubicBezTo>
                    <a:pt x="f5" y="f3"/>
                    <a:pt x="f2" y="f6"/>
                    <a:pt x="f2" y="f7"/>
                  </a:cubicBezTo>
                  <a:cubicBezTo>
                    <a:pt x="f2" y="f5"/>
                    <a:pt x="f5" y="f2"/>
                    <a:pt x="f4" y="f2"/>
                  </a:cubicBezTo>
                  <a:cubicBezTo>
                    <a:pt x="f6" y="f2"/>
                    <a:pt x="f3" y="f5"/>
                    <a:pt x="f3" y="f7"/>
                  </a:cubicBezTo>
                  <a:cubicBezTo>
                    <a:pt x="f3" y="f6"/>
                    <a:pt x="f6" y="f3"/>
                    <a:pt x="f4" y="f3"/>
                  </a:cubicBezTo>
                  <a:close/>
                  <a:moveTo>
                    <a:pt x="f4" y="f8"/>
                  </a:moveTo>
                  <a:cubicBezTo>
                    <a:pt x="f9" y="f8"/>
                    <a:pt x="f8" y="f9"/>
                    <a:pt x="f8" y="f7"/>
                  </a:cubicBezTo>
                  <a:cubicBezTo>
                    <a:pt x="f8" y="f10"/>
                    <a:pt x="f9" y="f11"/>
                    <a:pt x="f4" y="f11"/>
                  </a:cubicBezTo>
                  <a:cubicBezTo>
                    <a:pt x="f10" y="f11"/>
                    <a:pt x="f11" y="f10"/>
                    <a:pt x="f11" y="f7"/>
                  </a:cubicBezTo>
                  <a:cubicBezTo>
                    <a:pt x="f11" y="f9"/>
                    <a:pt x="f10" y="f8"/>
                    <a:pt x="f4" y="f8"/>
                  </a:cubicBezTo>
                  <a:close/>
                </a:path>
              </a:pathLst>
            </a:custGeom>
            <a:gradFill>
              <a:gsLst>
                <a:gs pos="0">
                  <a:srgbClr val="82FFFF"/>
                </a:gs>
                <a:gs pos="100000">
                  <a:srgbClr val="3D97DE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4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hu-H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58" name="Title 1"/>
          <p:cNvSpPr txBox="1">
            <a:spLocks noGrp="1"/>
          </p:cNvSpPr>
          <p:nvPr>
            <p:ph type="ctrTitle"/>
          </p:nvPr>
        </p:nvSpPr>
        <p:spPr>
          <a:xfrm>
            <a:off x="1876421" y="1122361"/>
            <a:ext cx="8791571" cy="2387598"/>
          </a:xfrm>
        </p:spPr>
        <p:txBody>
          <a:bodyPr anchor="b"/>
          <a:lstStyle>
            <a:lvl1pPr>
              <a:defRPr lang="hu-HU" sz="4800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59" name="Subtitle 2"/>
          <p:cNvSpPr txBox="1">
            <a:spLocks noGrp="1"/>
          </p:cNvSpPr>
          <p:nvPr>
            <p:ph type="subTitle" idx="1"/>
          </p:nvPr>
        </p:nvSpPr>
        <p:spPr>
          <a:xfrm>
            <a:off x="1876421" y="3602041"/>
            <a:ext cx="8791571" cy="1655758"/>
          </a:xfrm>
        </p:spPr>
        <p:txBody>
          <a:bodyPr/>
          <a:lstStyle>
            <a:lvl1pPr marL="0" indent="0">
              <a:buNone/>
              <a:defRPr sz="2000" cap="all">
                <a:solidFill>
                  <a:srgbClr val="82FFFF"/>
                </a:solidFill>
              </a:defRPr>
            </a:lvl1pPr>
          </a:lstStyle>
          <a:p>
            <a:pPr lvl="0"/>
            <a:r>
              <a:rPr lang="hu-HU"/>
              <a:t>Kattintson ide az alcím mintájának szerkesztéséhez</a:t>
            </a:r>
            <a:endParaRPr lang="en-US"/>
          </a:p>
        </p:txBody>
      </p:sp>
      <p:sp>
        <p:nvSpPr>
          <p:cNvPr id="60" name="Date Placeholder 3"/>
          <p:cNvSpPr txBox="1">
            <a:spLocks noGrp="1"/>
          </p:cNvSpPr>
          <p:nvPr>
            <p:ph type="dt" sz="half" idx="7"/>
          </p:nvPr>
        </p:nvSpPr>
        <p:spPr>
          <a:xfrm>
            <a:off x="7077510" y="5410203"/>
            <a:ext cx="2743200" cy="365129"/>
          </a:xfrm>
        </p:spPr>
        <p:txBody>
          <a:bodyPr/>
          <a:lstStyle>
            <a:lvl1pPr>
              <a:defRPr/>
            </a:lvl1pPr>
          </a:lstStyle>
          <a:p>
            <a:fld id="{59F26AA4-941E-4AF6-9640-C00515EC95BC}" type="datetime1">
              <a:rPr lang="hu-HU"/>
              <a:pPr/>
              <a:t>2023. 02. 10.</a:t>
            </a:fld>
            <a:endParaRPr/>
          </a:p>
        </p:txBody>
      </p:sp>
      <p:sp>
        <p:nvSpPr>
          <p:cNvPr id="61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1876421" y="5410203"/>
            <a:ext cx="5124882" cy="365129"/>
          </a:xfr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2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9896907" y="5410203"/>
            <a:ext cx="771086" cy="365129"/>
          </a:xfrm>
        </p:spPr>
        <p:txBody>
          <a:bodyPr/>
          <a:lstStyle>
            <a:lvl1pPr>
              <a:defRPr/>
            </a:lvl1pPr>
          </a:lstStyle>
          <a:p>
            <a:fld id="{BD62CBBA-338D-402E-8F5E-1ED702BACA68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625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C4979511-FE40-46A4-A91B-722769E989F3}" type="datetime1">
              <a:rPr lang="hu-HU"/>
              <a:pPr/>
              <a:t>2023. 02. 10.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4779F5AB-40C7-4F58-A1F7-7A2AB4E628A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350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1419221"/>
            <a:ext cx="9905996" cy="2852735"/>
          </a:xfrm>
        </p:spPr>
        <p:txBody>
          <a:bodyPr anchor="b"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1141408" y="4424360"/>
            <a:ext cx="9905996" cy="1374772"/>
          </a:xfrm>
        </p:spPr>
        <p:txBody>
          <a:bodyPr/>
          <a:lstStyle>
            <a:lvl1pPr marL="0" indent="0">
              <a:buNone/>
              <a:defRPr sz="1800"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BF1C878D-C863-4A1E-9337-3415E2D169B5}" type="datetime1">
              <a:rPr lang="hu-HU"/>
              <a:pPr/>
              <a:t>2023. 02. 10.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EA717689-37C6-4BEF-8F14-F0E3859803F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092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1141408" y="2249488"/>
            <a:ext cx="4878388" cy="354171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172200" y="2249488"/>
            <a:ext cx="4875215" cy="354171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ACFB8305-584C-4B56-8B6C-74AD4A370B5E}" type="datetime1">
              <a:rPr lang="hu-HU"/>
              <a:pPr/>
              <a:t>2023. 02. 10.</a:t>
            </a:fld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4BFA41DF-3521-4878-B134-AB27BB207EA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807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619121"/>
            <a:ext cx="9905996" cy="1477963"/>
          </a:xfrm>
        </p:spPr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1370018" y="2249488"/>
            <a:ext cx="4649778" cy="823910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1141408" y="3073398"/>
            <a:ext cx="4878388" cy="271779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6400809" y="2249488"/>
            <a:ext cx="4646605" cy="823910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6172200" y="3073398"/>
            <a:ext cx="4875205" cy="271779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AA3DEBCE-D5B2-47CB-9576-0689C8AEC404}" type="datetime1">
              <a:rPr lang="hu-HU"/>
              <a:pPr/>
              <a:t>2023. 02. 10.</a:t>
            </a:fld>
            <a:endParaRPr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5BB8EB6B-F29E-430F-B708-14331F6DD92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426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0614FFC7-1D26-4757-86A4-F9C6CBA0842E}" type="datetime1">
              <a:rPr lang="hu-HU"/>
              <a:pPr/>
              <a:t>2023. 02. 10.</a:t>
            </a:fld>
            <a:endParaRPr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FCCB362E-02B2-41F4-B326-274DC6010828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414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957B718F-AAD6-442D-892B-EE110FE701E5}" type="datetime1">
              <a:rPr lang="hu-HU"/>
              <a:pPr/>
              <a:t>2023. 02. 10.</a:t>
            </a:fld>
            <a:endParaRPr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9C8879B1-25DD-4669-96D1-418A5C70A0D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42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6703" y="609603"/>
            <a:ext cx="3856033" cy="1639884"/>
          </a:xfrm>
        </p:spPr>
        <p:txBody>
          <a:bodyPr anchor="b"/>
          <a:lstStyle>
            <a:lvl1pPr>
              <a:defRPr lang="hu-HU" sz="3200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5156201" y="592668"/>
            <a:ext cx="5891204" cy="5198537"/>
          </a:xfrm>
        </p:spPr>
        <p:txBody>
          <a:bodyPr anchor="ctr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146703" y="2249488"/>
            <a:ext cx="3856033" cy="3541718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69E78AD1-A322-4FBB-8088-FA865344B0BD}" type="datetime1">
              <a:rPr lang="hu-HU"/>
              <a:pPr/>
              <a:t>2023. 02. 10.</a:t>
            </a:fld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156B55AD-A704-424A-9111-FBE282E2DEC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434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609603"/>
            <a:ext cx="5934510" cy="1639884"/>
          </a:xfrm>
        </p:spPr>
        <p:txBody>
          <a:bodyPr anchor="b"/>
          <a:lstStyle>
            <a:lvl1pPr>
              <a:defRPr lang="hu-HU" sz="3200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7380716" y="609603"/>
            <a:ext cx="3666689" cy="5181603"/>
          </a:xfrm>
          <a:ln w="19046" cap="sq">
            <a:solidFill>
              <a:srgbClr val="B4FFFF">
                <a:alpha val="60000"/>
              </a:srgbClr>
            </a:solidFill>
            <a:prstDash val="solid"/>
            <a:miter/>
          </a:ln>
          <a:effectLst>
            <a:outerShdw dist="38103" dir="5400000" algn="tl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lang="hu-HU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141408" y="2249488"/>
            <a:ext cx="5934510" cy="3541718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B0177351-5F66-4B32-B31F-78E92485C030}" type="datetime1">
              <a:rPr lang="hu-HU"/>
              <a:pPr/>
              <a:t>2023. 02. 10.</a:t>
            </a:fld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022240FE-D103-48BA-84B1-6C9523F5634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87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4304666"/>
            <a:ext cx="9912352" cy="819357"/>
          </a:xfrm>
        </p:spPr>
        <p:txBody>
          <a:bodyPr anchor="b"/>
          <a:lstStyle>
            <a:lvl1pPr>
              <a:defRPr lang="hu-HU" sz="3200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1141408" y="606430"/>
            <a:ext cx="9912352" cy="3299776"/>
          </a:xfrm>
          <a:ln w="19046" cap="sq">
            <a:solidFill>
              <a:srgbClr val="B4FFFF">
                <a:alpha val="60000"/>
              </a:srgbClr>
            </a:solidFill>
            <a:prstDash val="solid"/>
            <a:miter/>
          </a:ln>
          <a:effectLst>
            <a:outerShdw dist="38103" dir="5400000" algn="tl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lang="hu-HU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41363" y="5124023"/>
            <a:ext cx="9910861" cy="682471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E23E4BE2-18C0-4F5F-A13C-987730B8D119}" type="datetime1">
              <a:rPr lang="hu-HU"/>
              <a:pPr/>
              <a:t>2023. 02. 10.</a:t>
            </a:fld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BEC2FEB3-8761-4B52-93DA-733A26EA76C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652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54" y="609603"/>
            <a:ext cx="9905951" cy="3429000"/>
          </a:xfrm>
        </p:spPr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41408" y="4419596"/>
            <a:ext cx="9904460" cy="1371600"/>
          </a:xfrm>
        </p:spPr>
        <p:txBody>
          <a:bodyPr anchor="ctr"/>
          <a:lstStyle>
            <a:lvl1pPr marL="0" indent="0">
              <a:buNone/>
              <a:defRPr sz="18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59201492-D74E-4F85-A1FF-48C0BEE9D2BF}" type="datetime1">
              <a:rPr lang="hu-HU"/>
              <a:pPr/>
              <a:t>2023. 02. 10.</a:t>
            </a:fld>
            <a:endParaRPr/>
          </a:p>
        </p:txBody>
      </p:sp>
      <p:sp>
        <p:nvSpPr>
          <p:cNvPr id="5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EA528478-3020-457C-A7EF-1CB73D95B0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691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446215" y="609603"/>
            <a:ext cx="9302748" cy="2748430"/>
          </a:xfrm>
        </p:spPr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720644" y="3365558"/>
            <a:ext cx="8752298" cy="548969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41408" y="4309914"/>
            <a:ext cx="9906006" cy="1489493"/>
          </a:xfrm>
        </p:spPr>
        <p:txBody>
          <a:bodyPr anchor="ctr"/>
          <a:lstStyle>
            <a:lvl1pPr marL="0" indent="0">
              <a:buNone/>
              <a:defRPr sz="18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716B5CA9-175E-41AB-8FA0-DAE15353B025}" type="datetime1">
              <a:rPr lang="hu-HU"/>
              <a:pPr/>
              <a:t>2023. 02. 10.</a:t>
            </a:fld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1CE44955-992A-4E78-B424-2133A0180789}" type="slidenum">
              <a:rPr/>
              <a:pPr/>
              <a:t>‹#›</a:t>
            </a:fld>
            <a:endParaRPr/>
          </a:p>
        </p:txBody>
      </p:sp>
      <p:sp>
        <p:nvSpPr>
          <p:cNvPr id="8" name="TextBox 59"/>
          <p:cNvSpPr txBox="1"/>
          <p:nvPr/>
        </p:nvSpPr>
        <p:spPr>
          <a:xfrm>
            <a:off x="903509" y="732397"/>
            <a:ext cx="609603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0" cap="all" smtClean="0">
                <a:solidFill>
                  <a:srgbClr val="FFFFFF"/>
                </a:solidFill>
                <a:latin typeface="Tw Cen MT"/>
                <a:cs typeface="Trebuchet MS"/>
              </a:rPr>
              <a:t>“</a:t>
            </a:r>
          </a:p>
        </p:txBody>
      </p:sp>
      <p:sp>
        <p:nvSpPr>
          <p:cNvPr id="9" name="TextBox 60"/>
          <p:cNvSpPr txBox="1"/>
          <p:nvPr/>
        </p:nvSpPr>
        <p:spPr>
          <a:xfrm>
            <a:off x="10537371" y="2764971"/>
            <a:ext cx="609603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0" cap="all" smtClean="0">
                <a:solidFill>
                  <a:srgbClr val="FFFFFF"/>
                </a:solidFill>
                <a:latin typeface="Tw Cen MT"/>
                <a:cs typeface="Trebuchet M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342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2134045"/>
            <a:ext cx="9905996" cy="2511838"/>
          </a:xfrm>
        </p:spPr>
        <p:txBody>
          <a:bodyPr anchor="b"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41363" y="4657651"/>
            <a:ext cx="9904506" cy="1140640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B9EB0B3D-70E4-4F0C-A954-67FBFDA857A3}" type="datetime1">
              <a:rPr lang="hu-HU"/>
              <a:pPr/>
              <a:t>2023. 02. 10.</a:t>
            </a:fld>
            <a:endParaRPr/>
          </a:p>
        </p:txBody>
      </p:sp>
      <p:sp>
        <p:nvSpPr>
          <p:cNvPr id="5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3FE087E3-A3EC-4ADF-8022-C39DC888E8A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036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609603"/>
            <a:ext cx="9905996" cy="1904996"/>
          </a:xfrm>
        </p:spPr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1141408" y="2674464"/>
            <a:ext cx="3196897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27921" y="3360264"/>
            <a:ext cx="3208739" cy="2430932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4514767" y="2677637"/>
            <a:ext cx="318438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4504215" y="3363437"/>
            <a:ext cx="3195827" cy="2430932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7852437" y="2674464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8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7852437" y="3360264"/>
            <a:ext cx="3194968" cy="2430932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F7DC2E1A-8E57-45A5-9859-7A30848FEB59}" type="datetime1">
              <a:rPr lang="hu-HU"/>
              <a:pPr/>
              <a:t>2023. 02. 10.</a:t>
            </a:fld>
            <a:endParaRPr/>
          </a:p>
        </p:txBody>
      </p:sp>
      <p:sp>
        <p:nvSpPr>
          <p:cNvPr id="10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11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F64A5FA8-6735-4646-8A50-AE186B6E1B3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339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141408" y="609603"/>
            <a:ext cx="9905996" cy="1904996"/>
          </a:xfrm>
        </p:spPr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1141408" y="4404591"/>
            <a:ext cx="3195242" cy="57626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1141408" y="2666993"/>
            <a:ext cx="3195242" cy="1524003"/>
          </a:xfrm>
          <a:ln w="19046" cap="sq">
            <a:solidFill>
              <a:srgbClr val="B4FFFF">
                <a:alpha val="60000"/>
              </a:srgbClr>
            </a:solidFill>
            <a:prstDash val="solid"/>
            <a:miter/>
          </a:ln>
          <a:effectLst>
            <a:outerShdw dist="38103" dir="5400000" algn="tl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hu-HU"/>
              <a:t>Kép beszúrásához kattintson az ikonra</a:t>
            </a:r>
            <a:endParaRPr lang="en-US"/>
          </a:p>
        </p:txBody>
      </p:sp>
      <p:sp>
        <p:nvSpPr>
          <p:cNvPr id="5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41408" y="4980855"/>
            <a:ext cx="3195242" cy="817839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4489054" y="4404591"/>
            <a:ext cx="3200400" cy="57626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4489054" y="2666993"/>
            <a:ext cx="3198936" cy="1524003"/>
          </a:xfrm>
          <a:ln w="19046" cap="sq">
            <a:solidFill>
              <a:srgbClr val="B4FFFF">
                <a:alpha val="60000"/>
              </a:srgbClr>
            </a:solidFill>
            <a:prstDash val="solid"/>
            <a:miter/>
          </a:ln>
          <a:effectLst>
            <a:outerShdw dist="38103" dir="5400000" algn="tl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hu-HU"/>
              <a:t>Kép beszúrásához kattintson az ikonra</a:t>
            </a:r>
            <a:endParaRPr lang="en-US"/>
          </a:p>
        </p:txBody>
      </p:sp>
      <p:sp>
        <p:nvSpPr>
          <p:cNvPr id="8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4487591" y="4980855"/>
            <a:ext cx="3200400" cy="810341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7852565" y="4404591"/>
            <a:ext cx="3190743" cy="57626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cap="all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7852437" y="2666993"/>
            <a:ext cx="3194968" cy="1524003"/>
          </a:xfrm>
          <a:ln w="19046" cap="sq">
            <a:solidFill>
              <a:srgbClr val="B4FFFF">
                <a:alpha val="60000"/>
              </a:srgbClr>
            </a:solidFill>
            <a:prstDash val="solid"/>
            <a:miter/>
          </a:ln>
          <a:effectLst>
            <a:outerShdw dist="38103" dir="5400000" algn="tl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hu-HU"/>
              <a:t>Kép beszúrásához kattintson az ikonra</a:t>
            </a:r>
            <a:endParaRPr lang="en-US"/>
          </a:p>
        </p:txBody>
      </p:sp>
      <p:sp>
        <p:nvSpPr>
          <p:cNvPr id="11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7852437" y="4980855"/>
            <a:ext cx="3194968" cy="810341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2A16E758-7B20-48FA-8314-8400A0CE3715}" type="datetime1">
              <a:rPr lang="hu-HU"/>
              <a:pPr/>
              <a:t>2023. 02. 10.</a:t>
            </a:fld>
            <a:endParaRPr/>
          </a:p>
        </p:txBody>
      </p:sp>
      <p:sp>
        <p:nvSpPr>
          <p:cNvPr id="13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14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47835D68-6754-40E3-8EC6-D53506229E2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027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1838856F-16CD-44DF-B3BD-943BFD52C0B9}" type="datetime1">
              <a:rPr lang="hu-HU"/>
              <a:pPr/>
              <a:t>2023. 02. 10.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4361A963-E767-4AE8-89CD-C50DC75BB5C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084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9042401" y="609603"/>
            <a:ext cx="2005014" cy="5181603"/>
          </a:xfrm>
        </p:spPr>
        <p:txBody>
          <a:bodyPr vert="eaVert"/>
          <a:lstStyle>
            <a:lvl1pPr>
              <a:defRPr lang="hu-HU"/>
            </a:lvl1pPr>
          </a:lstStyle>
          <a:p>
            <a:pPr lvl="0"/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1141408" y="609603"/>
            <a:ext cx="7748589" cy="5181603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7D9AE527-7212-46BB-B68A-CB5FB2025432}" type="datetime1">
              <a:rPr lang="hu-HU"/>
              <a:pPr/>
              <a:t>2023. 02. 10.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EDABDE2A-5B0D-4D31-8979-18804E454802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42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DROBO-FS\QuickDrops\JB\PPTX NG\Droplets\LightingOverlay.png"/>
          <p:cNvPicPr>
            <a:picLocks noChangeAspect="1"/>
          </p:cNvPicPr>
          <p:nvPr/>
        </p:nvPicPr>
        <p:blipFill>
          <a:blip r:embed="rId20">
            <a:alphaModFix amt="30000"/>
          </a:blip>
          <a:srcRect/>
          <a:stretch>
            <a:fillRect/>
          </a:stretch>
        </p:blipFill>
        <p:spPr>
          <a:xfrm>
            <a:off x="0" y="0"/>
            <a:ext cx="12192006" cy="6858000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3" name="Group 7"/>
          <p:cNvGrpSpPr/>
          <p:nvPr/>
        </p:nvGrpSpPr>
        <p:grpSpPr>
          <a:xfrm>
            <a:off x="-14292" y="0"/>
            <a:ext cx="12053884" cy="6857999"/>
            <a:chOff x="-14292" y="0"/>
            <a:chExt cx="12053884" cy="6857999"/>
          </a:xfrm>
        </p:grpSpPr>
        <p:grpSp>
          <p:nvGrpSpPr>
            <p:cNvPr id="4" name="Group 8"/>
            <p:cNvGrpSpPr/>
            <p:nvPr/>
          </p:nvGrpSpPr>
          <p:grpSpPr>
            <a:xfrm>
              <a:off x="-14292" y="0"/>
              <a:ext cx="1220797" cy="6857999"/>
              <a:chOff x="-14292" y="0"/>
              <a:chExt cx="1220797" cy="6857999"/>
            </a:xfrm>
          </p:grpSpPr>
          <p:sp>
            <p:nvSpPr>
              <p:cNvPr id="5" name="Rectangle 5"/>
              <p:cNvSpPr/>
              <p:nvPr/>
            </p:nvSpPr>
            <p:spPr>
              <a:xfrm>
                <a:off x="114300" y="4764"/>
                <a:ext cx="23810" cy="2181228"/>
              </a:xfrm>
              <a:prstGeom prst="rect">
                <a:avLst/>
              </a:pr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" name="Freeform 6"/>
              <p:cNvSpPr/>
              <p:nvPr/>
            </p:nvSpPr>
            <p:spPr>
              <a:xfrm>
                <a:off x="33339" y="2176464"/>
                <a:ext cx="190496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1"/>
                  <a:gd name="f9" fmla="val 29"/>
                  <a:gd name="f10" fmla="val 36"/>
                  <a:gd name="f11" fmla="val 28"/>
                  <a:gd name="f12" fmla="*/ f0 1 40"/>
                  <a:gd name="f13" fmla="*/ f1 1 40"/>
                  <a:gd name="f14" fmla="+- f3 0 f2"/>
                  <a:gd name="f15" fmla="*/ f14 1 40"/>
                  <a:gd name="f16" fmla="*/ 0 1 f15"/>
                  <a:gd name="f17" fmla="*/ f3 1 f15"/>
                  <a:gd name="f18" fmla="*/ f16 f12 1"/>
                  <a:gd name="f19" fmla="*/ f17 f12 1"/>
                  <a:gd name="f20" fmla="*/ f17 f13 1"/>
                  <a:gd name="f21" fmla="*/ f16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8"/>
                      <a:pt x="f7" y="f4"/>
                    </a:cubicBezTo>
                    <a:cubicBezTo>
                      <a:pt x="f7" y="f9"/>
                      <a:pt x="f8" y="f10"/>
                      <a:pt x="f4" y="f10"/>
                    </a:cubicBezTo>
                    <a:cubicBezTo>
                      <a:pt x="f11" y="f10"/>
                      <a:pt x="f10" y="f9"/>
                      <a:pt x="f10" y="f4"/>
                    </a:cubicBezTo>
                    <a:cubicBezTo>
                      <a:pt x="f10" y="f8"/>
                      <a:pt x="f11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" name="Freeform 7"/>
              <p:cNvSpPr/>
              <p:nvPr/>
            </p:nvSpPr>
            <p:spPr>
              <a:xfrm>
                <a:off x="28575" y="4021138"/>
                <a:ext cx="190496" cy="1889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2"/>
                  <a:gd name="f9" fmla="val 11"/>
                  <a:gd name="f10" fmla="val 29"/>
                  <a:gd name="f11" fmla="val 36"/>
                  <a:gd name="f12" fmla="*/ f0 1 40"/>
                  <a:gd name="f13" fmla="*/ f1 1 40"/>
                  <a:gd name="f14" fmla="+- f3 0 f2"/>
                  <a:gd name="f15" fmla="*/ f14 1 40"/>
                  <a:gd name="f16" fmla="*/ 0 1 f15"/>
                  <a:gd name="f17" fmla="*/ f3 1 f15"/>
                  <a:gd name="f18" fmla="*/ f16 f12 1"/>
                  <a:gd name="f19" fmla="*/ f17 f12 1"/>
                  <a:gd name="f20" fmla="*/ f17 f13 1"/>
                  <a:gd name="f21" fmla="*/ f16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9"/>
                      <a:pt x="f7" y="f4"/>
                    </a:cubicBezTo>
                    <a:cubicBezTo>
                      <a:pt x="f7" y="f10"/>
                      <a:pt x="f8" y="f11"/>
                      <a:pt x="f4" y="f11"/>
                    </a:cubicBezTo>
                    <a:cubicBezTo>
                      <a:pt x="f10" y="f11"/>
                      <a:pt x="f11" y="f10"/>
                      <a:pt x="f11" y="f4"/>
                    </a:cubicBezTo>
                    <a:cubicBezTo>
                      <a:pt x="f11" y="f9"/>
                      <a:pt x="f10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Freeform 8"/>
              <p:cNvSpPr/>
              <p:nvPr/>
            </p:nvSpPr>
            <p:spPr>
              <a:xfrm>
                <a:off x="200025" y="4764"/>
                <a:ext cx="369883" cy="181133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33"/>
                  <a:gd name="f4" fmla="val 1141"/>
                  <a:gd name="f5" fmla="val 218"/>
                  <a:gd name="f6" fmla="val 626"/>
                  <a:gd name="f7" fmla="val 15"/>
                  <a:gd name="f8" fmla="val 623"/>
                  <a:gd name="f9" fmla="val 1135"/>
                  <a:gd name="f10" fmla="*/ f0 1 233"/>
                  <a:gd name="f11" fmla="*/ f1 1 1141"/>
                  <a:gd name="f12" fmla="+- f4 0 f2"/>
                  <a:gd name="f13" fmla="+- f3 0 f2"/>
                  <a:gd name="f14" fmla="*/ f13 1 233"/>
                  <a:gd name="f15" fmla="*/ f12 1 1141"/>
                  <a:gd name="f16" fmla="*/ 0 1 f14"/>
                  <a:gd name="f17" fmla="*/ f3 1 f14"/>
                  <a:gd name="f18" fmla="*/ 0 1 f15"/>
                  <a:gd name="f19" fmla="*/ f4 1 f15"/>
                  <a:gd name="f20" fmla="*/ f16 f10 1"/>
                  <a:gd name="f21" fmla="*/ f17 f10 1"/>
                  <a:gd name="f22" fmla="*/ f19 f11 1"/>
                  <a:gd name="f23" fmla="*/ f18 f1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233" h="1141">
                    <a:moveTo>
                      <a:pt x="f5" y="f4"/>
                    </a:moveTo>
                    <a:lnTo>
                      <a:pt x="f2" y="f6"/>
                    </a:lnTo>
                    <a:lnTo>
                      <a:pt x="f2" y="f2"/>
                    </a:lnTo>
                    <a:lnTo>
                      <a:pt x="f7" y="f2"/>
                    </a:lnTo>
                    <a:lnTo>
                      <a:pt x="f7" y="f8"/>
                    </a:lnTo>
                    <a:lnTo>
                      <a:pt x="f3" y="f9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Freeform 9"/>
              <p:cNvSpPr/>
              <p:nvPr/>
            </p:nvSpPr>
            <p:spPr>
              <a:xfrm>
                <a:off x="503240" y="1801816"/>
                <a:ext cx="190496" cy="1889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33"/>
                  <a:gd name="f8" fmla="val 6"/>
                  <a:gd name="f9" fmla="val 4"/>
                  <a:gd name="f10" fmla="val 11"/>
                  <a:gd name="f11" fmla="val 29"/>
                  <a:gd name="f12" fmla="val 36"/>
                  <a:gd name="f13" fmla="val 28"/>
                  <a:gd name="f14" fmla="*/ f0 1 40"/>
                  <a:gd name="f15" fmla="*/ f1 1 40"/>
                  <a:gd name="f16" fmla="+- f3 0 f2"/>
                  <a:gd name="f17" fmla="*/ f16 1 40"/>
                  <a:gd name="f18" fmla="*/ 0 1 f17"/>
                  <a:gd name="f19" fmla="*/ f3 1 f17"/>
                  <a:gd name="f20" fmla="*/ f18 f14 1"/>
                  <a:gd name="f21" fmla="*/ f19 f14 1"/>
                  <a:gd name="f22" fmla="*/ f19 f15 1"/>
                  <a:gd name="f23" fmla="*/ f18 f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7" y="f2"/>
                      <a:pt x="f3" y="f8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9"/>
                    </a:moveTo>
                    <a:cubicBezTo>
                      <a:pt x="f10" y="f9"/>
                      <a:pt x="f9" y="f10"/>
                      <a:pt x="f9" y="f4"/>
                    </a:cubicBezTo>
                    <a:cubicBezTo>
                      <a:pt x="f9" y="f11"/>
                      <a:pt x="f10" y="f12"/>
                      <a:pt x="f4" y="f12"/>
                    </a:cubicBezTo>
                    <a:cubicBezTo>
                      <a:pt x="f13" y="f12"/>
                      <a:pt x="f12" y="f11"/>
                      <a:pt x="f12" y="f4"/>
                    </a:cubicBezTo>
                    <a:cubicBezTo>
                      <a:pt x="f12" y="f5"/>
                      <a:pt x="f6" y="f9"/>
                      <a:pt x="f4" y="f9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Freeform 10"/>
              <p:cNvSpPr/>
              <p:nvPr/>
            </p:nvSpPr>
            <p:spPr>
              <a:xfrm>
                <a:off x="285750" y="4764"/>
                <a:ext cx="369883" cy="143034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33"/>
                  <a:gd name="f4" fmla="val 901"/>
                  <a:gd name="f5" fmla="val 221"/>
                  <a:gd name="f6" fmla="val 383"/>
                  <a:gd name="f7" fmla="val 18"/>
                  <a:gd name="f8" fmla="val 380"/>
                  <a:gd name="f9" fmla="val 895"/>
                  <a:gd name="f10" fmla="*/ f0 1 233"/>
                  <a:gd name="f11" fmla="*/ f1 1 901"/>
                  <a:gd name="f12" fmla="+- f4 0 f2"/>
                  <a:gd name="f13" fmla="+- f3 0 f2"/>
                  <a:gd name="f14" fmla="*/ f13 1 233"/>
                  <a:gd name="f15" fmla="*/ f12 1 901"/>
                  <a:gd name="f16" fmla="*/ 0 1 f14"/>
                  <a:gd name="f17" fmla="*/ f3 1 f14"/>
                  <a:gd name="f18" fmla="*/ 0 1 f15"/>
                  <a:gd name="f19" fmla="*/ f4 1 f15"/>
                  <a:gd name="f20" fmla="*/ f16 f10 1"/>
                  <a:gd name="f21" fmla="*/ f17 f10 1"/>
                  <a:gd name="f22" fmla="*/ f19 f11 1"/>
                  <a:gd name="f23" fmla="*/ f18 f1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233" h="901">
                    <a:moveTo>
                      <a:pt x="f5" y="f4"/>
                    </a:moveTo>
                    <a:lnTo>
                      <a:pt x="f2" y="f6"/>
                    </a:lnTo>
                    <a:lnTo>
                      <a:pt x="f2" y="f2"/>
                    </a:lnTo>
                    <a:lnTo>
                      <a:pt x="f7" y="f2"/>
                    </a:lnTo>
                    <a:lnTo>
                      <a:pt x="f7" y="f8"/>
                    </a:lnTo>
                    <a:lnTo>
                      <a:pt x="f3" y="f9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1"/>
              <p:cNvSpPr/>
              <p:nvPr/>
            </p:nvSpPr>
            <p:spPr>
              <a:xfrm>
                <a:off x="546097" y="0"/>
                <a:ext cx="152403" cy="91280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6"/>
                  <a:gd name="f4" fmla="val 575"/>
                  <a:gd name="f5" fmla="val 78"/>
                  <a:gd name="f6" fmla="val 192"/>
                  <a:gd name="f7" fmla="val 6"/>
                  <a:gd name="f8" fmla="val 15"/>
                  <a:gd name="f9" fmla="val 189"/>
                  <a:gd name="f10" fmla="*/ f0 1 96"/>
                  <a:gd name="f11" fmla="*/ f1 1 575"/>
                  <a:gd name="f12" fmla="+- f4 0 f2"/>
                  <a:gd name="f13" fmla="+- f3 0 f2"/>
                  <a:gd name="f14" fmla="*/ f13 1 96"/>
                  <a:gd name="f15" fmla="*/ f12 1 575"/>
                  <a:gd name="f16" fmla="*/ 0 1 f14"/>
                  <a:gd name="f17" fmla="*/ f3 1 f14"/>
                  <a:gd name="f18" fmla="*/ 0 1 f15"/>
                  <a:gd name="f19" fmla="*/ f4 1 f15"/>
                  <a:gd name="f20" fmla="*/ f16 f10 1"/>
                  <a:gd name="f21" fmla="*/ f17 f10 1"/>
                  <a:gd name="f22" fmla="*/ f19 f11 1"/>
                  <a:gd name="f23" fmla="*/ f18 f1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96" h="575">
                    <a:moveTo>
                      <a:pt x="f3" y="f4"/>
                    </a:moveTo>
                    <a:lnTo>
                      <a:pt x="f5" y="f4"/>
                    </a:lnTo>
                    <a:lnTo>
                      <a:pt x="f5" y="f6"/>
                    </a:lnTo>
                    <a:lnTo>
                      <a:pt x="f2" y="f7"/>
                    </a:lnTo>
                    <a:lnTo>
                      <a:pt x="f8" y="f2"/>
                    </a:lnTo>
                    <a:lnTo>
                      <a:pt x="f3" y="f9"/>
                    </a:lnTo>
                    <a:lnTo>
                      <a:pt x="f3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2"/>
              <p:cNvSpPr/>
              <p:nvPr/>
            </p:nvSpPr>
            <p:spPr>
              <a:xfrm>
                <a:off x="588965" y="1420813"/>
                <a:ext cx="190496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33"/>
                  <a:gd name="f8" fmla="val 7"/>
                  <a:gd name="f9" fmla="val 4"/>
                  <a:gd name="f10" fmla="val 11"/>
                  <a:gd name="f11" fmla="val 29"/>
                  <a:gd name="f12" fmla="val 36"/>
                  <a:gd name="f13" fmla="*/ f0 1 40"/>
                  <a:gd name="f14" fmla="*/ f1 1 40"/>
                  <a:gd name="f15" fmla="+- f3 0 f2"/>
                  <a:gd name="f16" fmla="*/ f15 1 40"/>
                  <a:gd name="f17" fmla="*/ 0 1 f16"/>
                  <a:gd name="f18" fmla="*/ f3 1 f16"/>
                  <a:gd name="f19" fmla="*/ f17 f13 1"/>
                  <a:gd name="f20" fmla="*/ f18 f13 1"/>
                  <a:gd name="f21" fmla="*/ f18 f14 1"/>
                  <a:gd name="f22" fmla="*/ f17 f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9" t="f22" r="f20" b="f21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7" y="f2"/>
                      <a:pt x="f3" y="f8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9"/>
                    </a:moveTo>
                    <a:cubicBezTo>
                      <a:pt x="f10" y="f9"/>
                      <a:pt x="f9" y="f10"/>
                      <a:pt x="f9" y="f4"/>
                    </a:cubicBezTo>
                    <a:cubicBezTo>
                      <a:pt x="f9" y="f11"/>
                      <a:pt x="f10" y="f12"/>
                      <a:pt x="f4" y="f12"/>
                    </a:cubicBezTo>
                    <a:cubicBezTo>
                      <a:pt x="f11" y="f12"/>
                      <a:pt x="f12" y="f11"/>
                      <a:pt x="f12" y="f4"/>
                    </a:cubicBezTo>
                    <a:cubicBezTo>
                      <a:pt x="f12" y="f5"/>
                      <a:pt x="f6" y="f9"/>
                      <a:pt x="f4" y="f9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3"/>
              <p:cNvSpPr/>
              <p:nvPr/>
            </p:nvSpPr>
            <p:spPr>
              <a:xfrm>
                <a:off x="588965" y="903290"/>
                <a:ext cx="190496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1"/>
                  <a:gd name="f9" fmla="val 29"/>
                  <a:gd name="f10" fmla="val 36"/>
                  <a:gd name="f11" fmla="*/ f0 1 40"/>
                  <a:gd name="f12" fmla="*/ f1 1 40"/>
                  <a:gd name="f13" fmla="+- f3 0 f2"/>
                  <a:gd name="f14" fmla="*/ f13 1 40"/>
                  <a:gd name="f15" fmla="*/ 0 1 f14"/>
                  <a:gd name="f16" fmla="*/ f3 1 f14"/>
                  <a:gd name="f17" fmla="*/ f15 f11 1"/>
                  <a:gd name="f18" fmla="*/ f16 f11 1"/>
                  <a:gd name="f19" fmla="*/ f16 f12 1"/>
                  <a:gd name="f20" fmla="*/ f15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7" t="f20" r="f18" b="f19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8"/>
                      <a:pt x="f7" y="f4"/>
                    </a:cubicBezTo>
                    <a:cubicBezTo>
                      <a:pt x="f7" y="f9"/>
                      <a:pt x="f8" y="f10"/>
                      <a:pt x="f4" y="f10"/>
                    </a:cubicBezTo>
                    <a:cubicBezTo>
                      <a:pt x="f9" y="f10"/>
                      <a:pt x="f10" y="f9"/>
                      <a:pt x="f10" y="f4"/>
                    </a:cubicBezTo>
                    <a:cubicBezTo>
                      <a:pt x="f10" y="f8"/>
                      <a:pt x="f9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4"/>
              <p:cNvSpPr/>
              <p:nvPr/>
            </p:nvSpPr>
            <p:spPr>
              <a:xfrm>
                <a:off x="641351" y="0"/>
                <a:ext cx="422279" cy="52705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66"/>
                  <a:gd name="f4" fmla="val 332"/>
                  <a:gd name="f5" fmla="val 257"/>
                  <a:gd name="f6" fmla="val 48"/>
                  <a:gd name="f7" fmla="val 123"/>
                  <a:gd name="f8" fmla="val 6"/>
                  <a:gd name="f9" fmla="val 15"/>
                  <a:gd name="f10" fmla="val 63"/>
                  <a:gd name="f11" fmla="val 114"/>
                  <a:gd name="f12" fmla="val 320"/>
                  <a:gd name="f13" fmla="*/ f0 1 266"/>
                  <a:gd name="f14" fmla="*/ f1 1 332"/>
                  <a:gd name="f15" fmla="+- f4 0 f2"/>
                  <a:gd name="f16" fmla="+- f3 0 f2"/>
                  <a:gd name="f17" fmla="*/ f16 1 266"/>
                  <a:gd name="f18" fmla="*/ f15 1 332"/>
                  <a:gd name="f19" fmla="*/ 0 1 f17"/>
                  <a:gd name="f20" fmla="*/ f3 1 f17"/>
                  <a:gd name="f21" fmla="*/ 0 1 f18"/>
                  <a:gd name="f22" fmla="*/ f4 1 f18"/>
                  <a:gd name="f23" fmla="*/ f19 f13 1"/>
                  <a:gd name="f24" fmla="*/ f20 f13 1"/>
                  <a:gd name="f25" fmla="*/ f22 f14 1"/>
                  <a:gd name="f26" fmla="*/ f21 f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3" t="f26" r="f24" b="f25"/>
                <a:pathLst>
                  <a:path w="266" h="332">
                    <a:moveTo>
                      <a:pt x="f5" y="f4"/>
                    </a:moveTo>
                    <a:lnTo>
                      <a:pt x="f6" y="f7"/>
                    </a:lnTo>
                    <a:lnTo>
                      <a:pt x="f2" y="f8"/>
                    </a:lnTo>
                    <a:lnTo>
                      <a:pt x="f9" y="f2"/>
                    </a:lnTo>
                    <a:lnTo>
                      <a:pt x="f10" y="f11"/>
                    </a:lnTo>
                    <a:lnTo>
                      <a:pt x="f3" y="f12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15"/>
              <p:cNvSpPr/>
              <p:nvPr/>
            </p:nvSpPr>
            <p:spPr>
              <a:xfrm>
                <a:off x="1020763" y="488947"/>
                <a:ext cx="161921" cy="147639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4"/>
                  <a:gd name="f4" fmla="val 31"/>
                  <a:gd name="f5" fmla="val 17"/>
                  <a:gd name="f6" fmla="val 13"/>
                  <a:gd name="f7" fmla="val 9"/>
                  <a:gd name="f8" fmla="val 30"/>
                  <a:gd name="f9" fmla="val 6"/>
                  <a:gd name="f10" fmla="val 27"/>
                  <a:gd name="f11" fmla="val 20"/>
                  <a:gd name="f12" fmla="val 10"/>
                  <a:gd name="f13" fmla="val 4"/>
                  <a:gd name="f14" fmla="val 1"/>
                  <a:gd name="f15" fmla="val 21"/>
                  <a:gd name="f16" fmla="val 25"/>
                  <a:gd name="f17" fmla="val 28"/>
                  <a:gd name="f18" fmla="val 14"/>
                  <a:gd name="f19" fmla="val 11"/>
                  <a:gd name="f20" fmla="val 5"/>
                  <a:gd name="f21" fmla="val 7"/>
                  <a:gd name="f22" fmla="val 12"/>
                  <a:gd name="f23" fmla="val 19"/>
                  <a:gd name="f24" fmla="val 24"/>
                  <a:gd name="f25" fmla="val 26"/>
                  <a:gd name="f26" fmla="val 23"/>
                  <a:gd name="f27" fmla="*/ f0 1 34"/>
                  <a:gd name="f28" fmla="*/ f1 1 31"/>
                  <a:gd name="f29" fmla="+- f4 0 f2"/>
                  <a:gd name="f30" fmla="+- f3 0 f2"/>
                  <a:gd name="f31" fmla="*/ f30 1 34"/>
                  <a:gd name="f32" fmla="*/ f29 1 31"/>
                  <a:gd name="f33" fmla="*/ 0 1 f31"/>
                  <a:gd name="f34" fmla="*/ f3 1 f31"/>
                  <a:gd name="f35" fmla="*/ 0 1 f32"/>
                  <a:gd name="f36" fmla="*/ f4 1 f32"/>
                  <a:gd name="f37" fmla="*/ f33 f27 1"/>
                  <a:gd name="f38" fmla="*/ f34 f27 1"/>
                  <a:gd name="f39" fmla="*/ f36 f28 1"/>
                  <a:gd name="f40" fmla="*/ f35 f2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37" t="f40" r="f38" b="f39"/>
                <a:pathLst>
                  <a:path w="34" h="31">
                    <a:moveTo>
                      <a:pt x="f5" y="f4"/>
                    </a:moveTo>
                    <a:cubicBezTo>
                      <a:pt x="f6" y="f4"/>
                      <a:pt x="f7" y="f8"/>
                      <a:pt x="f9" y="f10"/>
                    </a:cubicBezTo>
                    <a:cubicBezTo>
                      <a:pt x="f2" y="f11"/>
                      <a:pt x="f2" y="f12"/>
                      <a:pt x="f9" y="f13"/>
                    </a:cubicBezTo>
                    <a:cubicBezTo>
                      <a:pt x="f7" y="f14"/>
                      <a:pt x="f6" y="f2"/>
                      <a:pt x="f5" y="f2"/>
                    </a:cubicBezTo>
                    <a:cubicBezTo>
                      <a:pt x="f15" y="f2"/>
                      <a:pt x="f16" y="f14"/>
                      <a:pt x="f17" y="f13"/>
                    </a:cubicBezTo>
                    <a:cubicBezTo>
                      <a:pt x="f3" y="f12"/>
                      <a:pt x="f3" y="f11"/>
                      <a:pt x="f17" y="f10"/>
                    </a:cubicBezTo>
                    <a:cubicBezTo>
                      <a:pt x="f16" y="f8"/>
                      <a:pt x="f15" y="f4"/>
                      <a:pt x="f5" y="f4"/>
                    </a:cubicBezTo>
                    <a:close/>
                    <a:moveTo>
                      <a:pt x="f5" y="f13"/>
                    </a:moveTo>
                    <a:cubicBezTo>
                      <a:pt x="f18" y="f13"/>
                      <a:pt x="f19" y="f20"/>
                      <a:pt x="f7" y="f21"/>
                    </a:cubicBezTo>
                    <a:cubicBezTo>
                      <a:pt x="f13" y="f22"/>
                      <a:pt x="f13" y="f23"/>
                      <a:pt x="f7" y="f24"/>
                    </a:cubicBezTo>
                    <a:cubicBezTo>
                      <a:pt x="f19" y="f25"/>
                      <a:pt x="f18" y="f10"/>
                      <a:pt x="f5" y="f10"/>
                    </a:cubicBezTo>
                    <a:cubicBezTo>
                      <a:pt x="f11" y="f10"/>
                      <a:pt x="f26" y="f25"/>
                      <a:pt x="f16" y="f24"/>
                    </a:cubicBezTo>
                    <a:cubicBezTo>
                      <a:pt x="f8" y="f23"/>
                      <a:pt x="f8" y="f22"/>
                      <a:pt x="f16" y="f21"/>
                    </a:cubicBezTo>
                    <a:cubicBezTo>
                      <a:pt x="f26" y="f20"/>
                      <a:pt x="f11" y="f13"/>
                      <a:pt x="f5" y="f13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Line 16"/>
              <p:cNvSpPr/>
              <p:nvPr/>
            </p:nvSpPr>
            <p:spPr>
              <a:xfrm>
                <a:off x="-4764" y="9528"/>
                <a:ext cx="0" cy="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*/ f7 f0 1"/>
                  <a:gd name="f13" fmla="*/ f8 f0 1"/>
                  <a:gd name="f14" fmla="?: f9 f3 1"/>
                  <a:gd name="f15" fmla="?: f10 f4 1"/>
                  <a:gd name="f16" fmla="?: f11 f5 1"/>
                  <a:gd name="f17" fmla="*/ f12 1 f2"/>
                  <a:gd name="f18" fmla="*/ f13 1 f2"/>
                  <a:gd name="f19" fmla="*/ f14 1 21600"/>
                  <a:gd name="f20" fmla="*/ f15 1 21600"/>
                  <a:gd name="f21" fmla="*/ 21600 f14 1"/>
                  <a:gd name="f22" fmla="*/ 21600 f15 1"/>
                  <a:gd name="f23" fmla="+- f17 0 f1"/>
                  <a:gd name="f24" fmla="+- f18 0 f1"/>
                  <a:gd name="f25" fmla="min f20 f19"/>
                  <a:gd name="f26" fmla="*/ f21 1 f16"/>
                  <a:gd name="f27" fmla="*/ f22 1 f16"/>
                  <a:gd name="f28" fmla="val f26"/>
                  <a:gd name="f29" fmla="val f27"/>
                  <a:gd name="f30" fmla="*/ f6 f25 1"/>
                  <a:gd name="f31" fmla="*/ f28 f25 1"/>
                  <a:gd name="f32" fmla="*/ f29 f2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3">
                    <a:pos x="f30" y="f30"/>
                  </a:cxn>
                  <a:cxn ang="f24">
                    <a:pos x="f31" y="f32"/>
                  </a:cxn>
                </a:cxnLst>
                <a:rect l="f30" t="f30" r="f31" b="f32"/>
                <a:pathLst>
                  <a:path>
                    <a:moveTo>
                      <a:pt x="f30" y="f30"/>
                    </a:moveTo>
                    <a:lnTo>
                      <a:pt x="f31" y="f32"/>
                    </a:lnTo>
                  </a:path>
                </a:pathLst>
              </a:custGeom>
              <a:noFill/>
              <a:ln w="18" cap="flat">
                <a:solidFill>
                  <a:srgbClr val="FFFFFF"/>
                </a:solidFill>
                <a:prstDash val="solid"/>
                <a:miter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Freeform 17"/>
              <p:cNvSpPr/>
              <p:nvPr/>
            </p:nvSpPr>
            <p:spPr>
              <a:xfrm>
                <a:off x="9528" y="1801816"/>
                <a:ext cx="123828" cy="12700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78"/>
                  <a:gd name="f4" fmla="val 80"/>
                  <a:gd name="f5" fmla="val 6"/>
                  <a:gd name="f6" fmla="val 71"/>
                  <a:gd name="f7" fmla="val 69"/>
                  <a:gd name="f8" fmla="val 9"/>
                  <a:gd name="f9" fmla="*/ f0 1 78"/>
                  <a:gd name="f10" fmla="*/ f1 1 80"/>
                  <a:gd name="f11" fmla="+- f4 0 f2"/>
                  <a:gd name="f12" fmla="+- f3 0 f2"/>
                  <a:gd name="f13" fmla="*/ f12 1 78"/>
                  <a:gd name="f14" fmla="*/ f11 1 80"/>
                  <a:gd name="f15" fmla="*/ 0 1 f13"/>
                  <a:gd name="f16" fmla="*/ f3 1 f13"/>
                  <a:gd name="f17" fmla="*/ 0 1 f14"/>
                  <a:gd name="f18" fmla="*/ f4 1 f14"/>
                  <a:gd name="f19" fmla="*/ f15 f9 1"/>
                  <a:gd name="f20" fmla="*/ f16 f9 1"/>
                  <a:gd name="f21" fmla="*/ f18 f10 1"/>
                  <a:gd name="f22" fmla="*/ f17 f1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9" t="f22" r="f20" b="f21"/>
                <a:pathLst>
                  <a:path w="78" h="80">
                    <a:moveTo>
                      <a:pt x="f5" y="f4"/>
                    </a:moveTo>
                    <a:lnTo>
                      <a:pt x="f2" y="f6"/>
                    </a:lnTo>
                    <a:lnTo>
                      <a:pt x="f7" y="f2"/>
                    </a:lnTo>
                    <a:lnTo>
                      <a:pt x="f3" y="f8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Freeform 18"/>
              <p:cNvSpPr/>
              <p:nvPr/>
            </p:nvSpPr>
            <p:spPr>
              <a:xfrm>
                <a:off x="-9528" y="3549645"/>
                <a:ext cx="147639" cy="481010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3"/>
                  <a:gd name="f4" fmla="val 303"/>
                  <a:gd name="f5" fmla="val 78"/>
                  <a:gd name="f6" fmla="val 12"/>
                  <a:gd name="f7" fmla="val 69"/>
                  <a:gd name="f8" fmla="*/ f0 1 93"/>
                  <a:gd name="f9" fmla="*/ f1 1 303"/>
                  <a:gd name="f10" fmla="+- f4 0 f2"/>
                  <a:gd name="f11" fmla="+- f3 0 f2"/>
                  <a:gd name="f12" fmla="*/ f11 1 93"/>
                  <a:gd name="f13" fmla="*/ f10 1 303"/>
                  <a:gd name="f14" fmla="*/ 0 1 f12"/>
                  <a:gd name="f15" fmla="*/ f3 1 f12"/>
                  <a:gd name="f16" fmla="*/ 0 1 f13"/>
                  <a:gd name="f17" fmla="*/ f4 1 f13"/>
                  <a:gd name="f18" fmla="*/ f14 f8 1"/>
                  <a:gd name="f19" fmla="*/ f15 f8 1"/>
                  <a:gd name="f20" fmla="*/ f17 f9 1"/>
                  <a:gd name="f21" fmla="*/ f16 f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93" h="303">
                    <a:moveTo>
                      <a:pt x="f3" y="f4"/>
                    </a:moveTo>
                    <a:lnTo>
                      <a:pt x="f5" y="f4"/>
                    </a:lnTo>
                    <a:lnTo>
                      <a:pt x="f5" y="f5"/>
                    </a:lnTo>
                    <a:lnTo>
                      <a:pt x="f2" y="f6"/>
                    </a:lnTo>
                    <a:lnTo>
                      <a:pt x="f6" y="f2"/>
                    </a:lnTo>
                    <a:lnTo>
                      <a:pt x="f3" y="f7"/>
                    </a:lnTo>
                    <a:lnTo>
                      <a:pt x="f3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Freeform 19"/>
              <p:cNvSpPr/>
              <p:nvPr/>
            </p:nvSpPr>
            <p:spPr>
              <a:xfrm>
                <a:off x="128582" y="1382709"/>
                <a:ext cx="142875" cy="47624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0"/>
                  <a:gd name="f4" fmla="val 300"/>
                  <a:gd name="f5" fmla="val 78"/>
                  <a:gd name="f6" fmla="val 84"/>
                  <a:gd name="f7" fmla="val 9"/>
                  <a:gd name="f8" fmla="val 81"/>
                  <a:gd name="f9" fmla="*/ f0 1 90"/>
                  <a:gd name="f10" fmla="*/ f1 1 300"/>
                  <a:gd name="f11" fmla="+- f4 0 f2"/>
                  <a:gd name="f12" fmla="+- f3 0 f2"/>
                  <a:gd name="f13" fmla="*/ f12 1 90"/>
                  <a:gd name="f14" fmla="*/ f11 1 300"/>
                  <a:gd name="f15" fmla="*/ 0 1 f13"/>
                  <a:gd name="f16" fmla="*/ f3 1 f13"/>
                  <a:gd name="f17" fmla="*/ 0 1 f14"/>
                  <a:gd name="f18" fmla="*/ f4 1 f14"/>
                  <a:gd name="f19" fmla="*/ f15 f9 1"/>
                  <a:gd name="f20" fmla="*/ f16 f9 1"/>
                  <a:gd name="f21" fmla="*/ f18 f10 1"/>
                  <a:gd name="f22" fmla="*/ f17 f1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9" t="f22" r="f20" b="f21"/>
                <a:pathLst>
                  <a:path w="90" h="300">
                    <a:moveTo>
                      <a:pt x="f3" y="f4"/>
                    </a:moveTo>
                    <a:lnTo>
                      <a:pt x="f5" y="f4"/>
                    </a:lnTo>
                    <a:lnTo>
                      <a:pt x="f5" y="f6"/>
                    </a:lnTo>
                    <a:lnTo>
                      <a:pt x="f2" y="f7"/>
                    </a:lnTo>
                    <a:lnTo>
                      <a:pt x="f7" y="f2"/>
                    </a:lnTo>
                    <a:lnTo>
                      <a:pt x="f3" y="f8"/>
                    </a:lnTo>
                    <a:lnTo>
                      <a:pt x="f3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Freeform 20"/>
              <p:cNvSpPr/>
              <p:nvPr/>
            </p:nvSpPr>
            <p:spPr>
              <a:xfrm>
                <a:off x="204789" y="1849438"/>
                <a:ext cx="114300" cy="107954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4"/>
                  <a:gd name="f4" fmla="val 23"/>
                  <a:gd name="f5" fmla="val 12"/>
                  <a:gd name="f6" fmla="val 6"/>
                  <a:gd name="f7" fmla="val 18"/>
                  <a:gd name="f8" fmla="val 5"/>
                  <a:gd name="f9" fmla="val 4"/>
                  <a:gd name="f10" fmla="val 8"/>
                  <a:gd name="f11" fmla="val 16"/>
                  <a:gd name="f12" fmla="val 19"/>
                  <a:gd name="f13" fmla="val 20"/>
                  <a:gd name="f14" fmla="*/ f0 1 24"/>
                  <a:gd name="f15" fmla="*/ f1 1 23"/>
                  <a:gd name="f16" fmla="+- f4 0 f2"/>
                  <a:gd name="f17" fmla="+- f3 0 f2"/>
                  <a:gd name="f18" fmla="*/ f17 1 24"/>
                  <a:gd name="f19" fmla="*/ f16 1 23"/>
                  <a:gd name="f20" fmla="*/ 0 1 f18"/>
                  <a:gd name="f21" fmla="*/ f3 1 f18"/>
                  <a:gd name="f22" fmla="*/ 0 1 f19"/>
                  <a:gd name="f23" fmla="*/ f4 1 f19"/>
                  <a:gd name="f24" fmla="*/ f20 f14 1"/>
                  <a:gd name="f25" fmla="*/ f21 f14 1"/>
                  <a:gd name="f26" fmla="*/ f23 f15 1"/>
                  <a:gd name="f27" fmla="*/ f22 f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4" t="f27" r="f25" b="f26"/>
                <a:pathLst>
                  <a:path w="24" h="23">
                    <a:moveTo>
                      <a:pt x="f5" y="f4"/>
                    </a:moveTo>
                    <a:cubicBezTo>
                      <a:pt x="f6" y="f4"/>
                      <a:pt x="f2" y="f7"/>
                      <a:pt x="f2" y="f5"/>
                    </a:cubicBezTo>
                    <a:cubicBezTo>
                      <a:pt x="f2" y="f8"/>
                      <a:pt x="f6" y="f2"/>
                      <a:pt x="f5" y="f2"/>
                    </a:cubicBezTo>
                    <a:cubicBezTo>
                      <a:pt x="f7" y="f2"/>
                      <a:pt x="f3" y="f8"/>
                      <a:pt x="f3" y="f5"/>
                    </a:cubicBezTo>
                    <a:cubicBezTo>
                      <a:pt x="f3" y="f7"/>
                      <a:pt x="f7" y="f4"/>
                      <a:pt x="f5" y="f4"/>
                    </a:cubicBezTo>
                    <a:close/>
                    <a:moveTo>
                      <a:pt x="f5" y="f9"/>
                    </a:moveTo>
                    <a:cubicBezTo>
                      <a:pt x="f10" y="f9"/>
                      <a:pt x="f9" y="f10"/>
                      <a:pt x="f9" y="f5"/>
                    </a:cubicBezTo>
                    <a:cubicBezTo>
                      <a:pt x="f9" y="f11"/>
                      <a:pt x="f10" y="f12"/>
                      <a:pt x="f5" y="f12"/>
                    </a:cubicBezTo>
                    <a:cubicBezTo>
                      <a:pt x="f11" y="f12"/>
                      <a:pt x="f13" y="f11"/>
                      <a:pt x="f13" y="f5"/>
                    </a:cubicBezTo>
                    <a:cubicBezTo>
                      <a:pt x="f13" y="f10"/>
                      <a:pt x="f11" y="f9"/>
                      <a:pt x="f5" y="f9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21"/>
              <p:cNvSpPr/>
              <p:nvPr/>
            </p:nvSpPr>
            <p:spPr>
              <a:xfrm>
                <a:off x="133346" y="4662489"/>
                <a:ext cx="23810" cy="2181228"/>
              </a:xfrm>
              <a:prstGeom prst="rect">
                <a:avLst/>
              </a:pr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2"/>
              <p:cNvSpPr/>
              <p:nvPr/>
            </p:nvSpPr>
            <p:spPr>
              <a:xfrm>
                <a:off x="223835" y="5041901"/>
                <a:ext cx="369883" cy="180181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33"/>
                  <a:gd name="f4" fmla="val 1135"/>
                  <a:gd name="f5" fmla="val 15"/>
                  <a:gd name="f6" fmla="val 515"/>
                  <a:gd name="f7" fmla="val 512"/>
                  <a:gd name="f8" fmla="val 218"/>
                  <a:gd name="f9" fmla="val 6"/>
                  <a:gd name="f10" fmla="val 518"/>
                  <a:gd name="f11" fmla="*/ f0 1 233"/>
                  <a:gd name="f12" fmla="*/ f1 1 1135"/>
                  <a:gd name="f13" fmla="+- f4 0 f2"/>
                  <a:gd name="f14" fmla="+- f3 0 f2"/>
                  <a:gd name="f15" fmla="*/ f14 1 233"/>
                  <a:gd name="f16" fmla="*/ f13 1 1135"/>
                  <a:gd name="f17" fmla="*/ 0 1 f15"/>
                  <a:gd name="f18" fmla="*/ f3 1 f15"/>
                  <a:gd name="f19" fmla="*/ 0 1 f16"/>
                  <a:gd name="f20" fmla="*/ f4 1 f16"/>
                  <a:gd name="f21" fmla="*/ f17 f11 1"/>
                  <a:gd name="f22" fmla="*/ f18 f11 1"/>
                  <a:gd name="f23" fmla="*/ f20 f12 1"/>
                  <a:gd name="f24" fmla="*/ f19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1" t="f24" r="f22" b="f23"/>
                <a:pathLst>
                  <a:path w="233" h="1135">
                    <a:moveTo>
                      <a:pt x="f5" y="f4"/>
                    </a:moveTo>
                    <a:lnTo>
                      <a:pt x="f2" y="f4"/>
                    </a:lnTo>
                    <a:lnTo>
                      <a:pt x="f2" y="f6"/>
                    </a:lnTo>
                    <a:lnTo>
                      <a:pt x="f2" y="f7"/>
                    </a:lnTo>
                    <a:lnTo>
                      <a:pt x="f8" y="f2"/>
                    </a:lnTo>
                    <a:lnTo>
                      <a:pt x="f3" y="f9"/>
                    </a:lnTo>
                    <a:lnTo>
                      <a:pt x="f5" y="f10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3"/>
              <p:cNvSpPr/>
              <p:nvPr/>
            </p:nvSpPr>
            <p:spPr>
              <a:xfrm>
                <a:off x="52385" y="4481510"/>
                <a:ext cx="190496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1"/>
                  <a:gd name="f9" fmla="val 29"/>
                  <a:gd name="f10" fmla="val 36"/>
                  <a:gd name="f11" fmla="val 28"/>
                  <a:gd name="f12" fmla="*/ f0 1 40"/>
                  <a:gd name="f13" fmla="*/ f1 1 40"/>
                  <a:gd name="f14" fmla="+- f3 0 f2"/>
                  <a:gd name="f15" fmla="*/ f14 1 40"/>
                  <a:gd name="f16" fmla="*/ 0 1 f15"/>
                  <a:gd name="f17" fmla="*/ f3 1 f15"/>
                  <a:gd name="f18" fmla="*/ f16 f12 1"/>
                  <a:gd name="f19" fmla="*/ f17 f12 1"/>
                  <a:gd name="f20" fmla="*/ f17 f13 1"/>
                  <a:gd name="f21" fmla="*/ f16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8"/>
                      <a:pt x="f7" y="f4"/>
                    </a:cubicBezTo>
                    <a:cubicBezTo>
                      <a:pt x="f7" y="f9"/>
                      <a:pt x="f8" y="f10"/>
                      <a:pt x="f4" y="f10"/>
                    </a:cubicBezTo>
                    <a:cubicBezTo>
                      <a:pt x="f11" y="f10"/>
                      <a:pt x="f10" y="f9"/>
                      <a:pt x="f10" y="f4"/>
                    </a:cubicBezTo>
                    <a:cubicBezTo>
                      <a:pt x="f10" y="f8"/>
                      <a:pt x="f11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4"/>
              <p:cNvSpPr/>
              <p:nvPr/>
            </p:nvSpPr>
            <p:spPr>
              <a:xfrm>
                <a:off x="-14292" y="5627683"/>
                <a:ext cx="85725" cy="1216023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54"/>
                  <a:gd name="f4" fmla="val 766"/>
                  <a:gd name="f5" fmla="val 36"/>
                  <a:gd name="f6" fmla="val 149"/>
                  <a:gd name="f7" fmla="val 3"/>
                  <a:gd name="f8" fmla="val 18"/>
                  <a:gd name="f9" fmla="val 146"/>
                  <a:gd name="f10" fmla="*/ f0 1 54"/>
                  <a:gd name="f11" fmla="*/ f1 1 766"/>
                  <a:gd name="f12" fmla="+- f4 0 f2"/>
                  <a:gd name="f13" fmla="+- f3 0 f2"/>
                  <a:gd name="f14" fmla="*/ f13 1 54"/>
                  <a:gd name="f15" fmla="*/ f12 1 766"/>
                  <a:gd name="f16" fmla="*/ 0 1 f14"/>
                  <a:gd name="f17" fmla="*/ f3 1 f14"/>
                  <a:gd name="f18" fmla="*/ 0 1 f15"/>
                  <a:gd name="f19" fmla="*/ f4 1 f15"/>
                  <a:gd name="f20" fmla="*/ f16 f10 1"/>
                  <a:gd name="f21" fmla="*/ f17 f10 1"/>
                  <a:gd name="f22" fmla="*/ f19 f11 1"/>
                  <a:gd name="f23" fmla="*/ f18 f1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54" h="766">
                    <a:moveTo>
                      <a:pt x="f3" y="f4"/>
                    </a:moveTo>
                    <a:lnTo>
                      <a:pt x="f5" y="f4"/>
                    </a:lnTo>
                    <a:lnTo>
                      <a:pt x="f5" y="f6"/>
                    </a:lnTo>
                    <a:lnTo>
                      <a:pt x="f2" y="f7"/>
                    </a:lnTo>
                    <a:lnTo>
                      <a:pt x="f8" y="f2"/>
                    </a:lnTo>
                    <a:lnTo>
                      <a:pt x="f3" y="f9"/>
                    </a:lnTo>
                    <a:lnTo>
                      <a:pt x="f3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25"/>
              <p:cNvSpPr/>
              <p:nvPr/>
            </p:nvSpPr>
            <p:spPr>
              <a:xfrm>
                <a:off x="527051" y="4867278"/>
                <a:ext cx="190496" cy="1889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1"/>
                  <a:gd name="f9" fmla="val 29"/>
                  <a:gd name="f10" fmla="val 36"/>
                  <a:gd name="f11" fmla="*/ f0 1 40"/>
                  <a:gd name="f12" fmla="*/ f1 1 40"/>
                  <a:gd name="f13" fmla="+- f3 0 f2"/>
                  <a:gd name="f14" fmla="*/ f13 1 40"/>
                  <a:gd name="f15" fmla="*/ 0 1 f14"/>
                  <a:gd name="f16" fmla="*/ f3 1 f14"/>
                  <a:gd name="f17" fmla="*/ f15 f11 1"/>
                  <a:gd name="f18" fmla="*/ f16 f11 1"/>
                  <a:gd name="f19" fmla="*/ f16 f12 1"/>
                  <a:gd name="f20" fmla="*/ f15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7" t="f20" r="f18" b="f19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8"/>
                      <a:pt x="f7" y="f4"/>
                    </a:cubicBezTo>
                    <a:cubicBezTo>
                      <a:pt x="f7" y="f9"/>
                      <a:pt x="f8" y="f10"/>
                      <a:pt x="f4" y="f10"/>
                    </a:cubicBezTo>
                    <a:cubicBezTo>
                      <a:pt x="f9" y="f10"/>
                      <a:pt x="f10" y="f9"/>
                      <a:pt x="f10" y="f4"/>
                    </a:cubicBezTo>
                    <a:cubicBezTo>
                      <a:pt x="f10" y="f8"/>
                      <a:pt x="f9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Freeform 26"/>
              <p:cNvSpPr/>
              <p:nvPr/>
            </p:nvSpPr>
            <p:spPr>
              <a:xfrm>
                <a:off x="309560" y="5422904"/>
                <a:ext cx="374647" cy="1425577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36"/>
                  <a:gd name="f4" fmla="val 898"/>
                  <a:gd name="f5" fmla="val 18"/>
                  <a:gd name="f6" fmla="val 515"/>
                  <a:gd name="f7" fmla="val 3"/>
                  <a:gd name="f8" fmla="val 512"/>
                  <a:gd name="f9" fmla="val 221"/>
                  <a:gd name="f10" fmla="val 6"/>
                  <a:gd name="f11" fmla="val 518"/>
                  <a:gd name="f12" fmla="*/ f0 1 236"/>
                  <a:gd name="f13" fmla="*/ f1 1 898"/>
                  <a:gd name="f14" fmla="+- f4 0 f2"/>
                  <a:gd name="f15" fmla="+- f3 0 f2"/>
                  <a:gd name="f16" fmla="*/ f15 1 236"/>
                  <a:gd name="f17" fmla="*/ f14 1 898"/>
                  <a:gd name="f18" fmla="*/ 0 1 f16"/>
                  <a:gd name="f19" fmla="*/ f3 1 f16"/>
                  <a:gd name="f20" fmla="*/ 0 1 f17"/>
                  <a:gd name="f21" fmla="*/ f4 1 f17"/>
                  <a:gd name="f22" fmla="*/ f18 f12 1"/>
                  <a:gd name="f23" fmla="*/ f19 f12 1"/>
                  <a:gd name="f24" fmla="*/ f21 f13 1"/>
                  <a:gd name="f25" fmla="*/ f20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2" t="f25" r="f23" b="f24"/>
                <a:pathLst>
                  <a:path w="236" h="898">
                    <a:moveTo>
                      <a:pt x="f5" y="f4"/>
                    </a:moveTo>
                    <a:lnTo>
                      <a:pt x="f2" y="f4"/>
                    </a:lnTo>
                    <a:lnTo>
                      <a:pt x="f2" y="f6"/>
                    </a:lnTo>
                    <a:lnTo>
                      <a:pt x="f7" y="f8"/>
                    </a:lnTo>
                    <a:lnTo>
                      <a:pt x="f9" y="f2"/>
                    </a:lnTo>
                    <a:lnTo>
                      <a:pt x="f3" y="f10"/>
                    </a:lnTo>
                    <a:lnTo>
                      <a:pt x="f5" y="f11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Freeform 27"/>
              <p:cNvSpPr/>
              <p:nvPr/>
            </p:nvSpPr>
            <p:spPr>
              <a:xfrm>
                <a:off x="569908" y="5945191"/>
                <a:ext cx="152403" cy="91280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96"/>
                  <a:gd name="f4" fmla="val 575"/>
                  <a:gd name="f5" fmla="val 15"/>
                  <a:gd name="f6" fmla="val 569"/>
                  <a:gd name="f7" fmla="val 81"/>
                  <a:gd name="f8" fmla="val 383"/>
                  <a:gd name="f9" fmla="val 386"/>
                  <a:gd name="f10" fmla="*/ f0 1 96"/>
                  <a:gd name="f11" fmla="*/ f1 1 575"/>
                  <a:gd name="f12" fmla="+- f4 0 f2"/>
                  <a:gd name="f13" fmla="+- f3 0 f2"/>
                  <a:gd name="f14" fmla="*/ f13 1 96"/>
                  <a:gd name="f15" fmla="*/ f12 1 575"/>
                  <a:gd name="f16" fmla="*/ 0 1 f14"/>
                  <a:gd name="f17" fmla="*/ f3 1 f14"/>
                  <a:gd name="f18" fmla="*/ 0 1 f15"/>
                  <a:gd name="f19" fmla="*/ f4 1 f15"/>
                  <a:gd name="f20" fmla="*/ f16 f10 1"/>
                  <a:gd name="f21" fmla="*/ f17 f10 1"/>
                  <a:gd name="f22" fmla="*/ f19 f11 1"/>
                  <a:gd name="f23" fmla="*/ f18 f1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96" h="575">
                    <a:moveTo>
                      <a:pt x="f5" y="f4"/>
                    </a:moveTo>
                    <a:lnTo>
                      <a:pt x="f2" y="f6"/>
                    </a:lnTo>
                    <a:lnTo>
                      <a:pt x="f7" y="f8"/>
                    </a:lnTo>
                    <a:lnTo>
                      <a:pt x="f7" y="f2"/>
                    </a:lnTo>
                    <a:lnTo>
                      <a:pt x="f3" y="f2"/>
                    </a:lnTo>
                    <a:lnTo>
                      <a:pt x="f3" y="f9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612776" y="5246690"/>
                <a:ext cx="190496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2"/>
                  <a:gd name="f9" fmla="val 11"/>
                  <a:gd name="f10" fmla="val 29"/>
                  <a:gd name="f11" fmla="val 36"/>
                  <a:gd name="f12" fmla="*/ f0 1 40"/>
                  <a:gd name="f13" fmla="*/ f1 1 40"/>
                  <a:gd name="f14" fmla="+- f3 0 f2"/>
                  <a:gd name="f15" fmla="*/ f14 1 40"/>
                  <a:gd name="f16" fmla="*/ 0 1 f15"/>
                  <a:gd name="f17" fmla="*/ f3 1 f15"/>
                  <a:gd name="f18" fmla="*/ f16 f12 1"/>
                  <a:gd name="f19" fmla="*/ f17 f12 1"/>
                  <a:gd name="f20" fmla="*/ f17 f13 1"/>
                  <a:gd name="f21" fmla="*/ f16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9"/>
                      <a:pt x="f7" y="f4"/>
                    </a:cubicBezTo>
                    <a:cubicBezTo>
                      <a:pt x="f7" y="f10"/>
                      <a:pt x="f8" y="f11"/>
                      <a:pt x="f4" y="f11"/>
                    </a:cubicBezTo>
                    <a:cubicBezTo>
                      <a:pt x="f10" y="f11"/>
                      <a:pt x="f11" y="f10"/>
                      <a:pt x="f11" y="f4"/>
                    </a:cubicBezTo>
                    <a:cubicBezTo>
                      <a:pt x="f11" y="f9"/>
                      <a:pt x="f10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Freeform 29"/>
              <p:cNvSpPr/>
              <p:nvPr/>
            </p:nvSpPr>
            <p:spPr>
              <a:xfrm>
                <a:off x="612776" y="5764213"/>
                <a:ext cx="190496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2"/>
                  <a:gd name="f9" fmla="val 11"/>
                  <a:gd name="f10" fmla="val 29"/>
                  <a:gd name="f11" fmla="val 36"/>
                  <a:gd name="f12" fmla="*/ f0 1 40"/>
                  <a:gd name="f13" fmla="*/ f1 1 40"/>
                  <a:gd name="f14" fmla="+- f3 0 f2"/>
                  <a:gd name="f15" fmla="*/ f14 1 40"/>
                  <a:gd name="f16" fmla="*/ 0 1 f15"/>
                  <a:gd name="f17" fmla="*/ f3 1 f15"/>
                  <a:gd name="f18" fmla="*/ f16 f12 1"/>
                  <a:gd name="f19" fmla="*/ f17 f12 1"/>
                  <a:gd name="f20" fmla="*/ f17 f13 1"/>
                  <a:gd name="f21" fmla="*/ f16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9"/>
                      <a:pt x="f7" y="f4"/>
                    </a:cubicBezTo>
                    <a:cubicBezTo>
                      <a:pt x="f7" y="f10"/>
                      <a:pt x="f8" y="f11"/>
                      <a:pt x="f4" y="f11"/>
                    </a:cubicBezTo>
                    <a:cubicBezTo>
                      <a:pt x="f10" y="f11"/>
                      <a:pt x="f11" y="f10"/>
                      <a:pt x="f11" y="f4"/>
                    </a:cubicBezTo>
                    <a:cubicBezTo>
                      <a:pt x="f11" y="f9"/>
                      <a:pt x="f10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Freeform 30"/>
              <p:cNvSpPr/>
              <p:nvPr/>
            </p:nvSpPr>
            <p:spPr>
              <a:xfrm>
                <a:off x="669926" y="6330948"/>
                <a:ext cx="417515" cy="517522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63"/>
                  <a:gd name="f4" fmla="val 326"/>
                  <a:gd name="f5" fmla="val 15"/>
                  <a:gd name="f6" fmla="val 320"/>
                  <a:gd name="f7" fmla="val 45"/>
                  <a:gd name="f8" fmla="val 206"/>
                  <a:gd name="f9" fmla="val 48"/>
                  <a:gd name="f10" fmla="val 254"/>
                  <a:gd name="f11" fmla="val 12"/>
                  <a:gd name="f12" fmla="val 60"/>
                  <a:gd name="f13" fmla="val 215"/>
                  <a:gd name="f14" fmla="*/ f0 1 263"/>
                  <a:gd name="f15" fmla="*/ f1 1 326"/>
                  <a:gd name="f16" fmla="+- f4 0 f2"/>
                  <a:gd name="f17" fmla="+- f3 0 f2"/>
                  <a:gd name="f18" fmla="*/ f17 1 263"/>
                  <a:gd name="f19" fmla="*/ f16 1 326"/>
                  <a:gd name="f20" fmla="*/ 0 1 f18"/>
                  <a:gd name="f21" fmla="*/ f3 1 f18"/>
                  <a:gd name="f22" fmla="*/ 0 1 f19"/>
                  <a:gd name="f23" fmla="*/ f4 1 f19"/>
                  <a:gd name="f24" fmla="*/ f20 f14 1"/>
                  <a:gd name="f25" fmla="*/ f21 f14 1"/>
                  <a:gd name="f26" fmla="*/ f23 f15 1"/>
                  <a:gd name="f27" fmla="*/ f22 f1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4" t="f27" r="f25" b="f26"/>
                <a:pathLst>
                  <a:path w="263" h="326">
                    <a:moveTo>
                      <a:pt x="f5" y="f4"/>
                    </a:moveTo>
                    <a:lnTo>
                      <a:pt x="f2" y="f6"/>
                    </a:lnTo>
                    <a:lnTo>
                      <a:pt x="f7" y="f8"/>
                    </a:lnTo>
                    <a:lnTo>
                      <a:pt x="f9" y="f8"/>
                    </a:lnTo>
                    <a:lnTo>
                      <a:pt x="f10" y="f2"/>
                    </a:lnTo>
                    <a:lnTo>
                      <a:pt x="f3" y="f11"/>
                    </a:lnTo>
                    <a:lnTo>
                      <a:pt x="f12" y="f13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Freeform 31"/>
              <p:cNvSpPr/>
              <p:nvPr/>
            </p:nvSpPr>
            <p:spPr>
              <a:xfrm>
                <a:off x="1049338" y="6221413"/>
                <a:ext cx="157167" cy="147639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3"/>
                  <a:gd name="f4" fmla="val 31"/>
                  <a:gd name="f5" fmla="val 16"/>
                  <a:gd name="f6" fmla="val 12"/>
                  <a:gd name="f7" fmla="val 8"/>
                  <a:gd name="f8" fmla="val 29"/>
                  <a:gd name="f9" fmla="val 5"/>
                  <a:gd name="f10" fmla="val 26"/>
                  <a:gd name="f11" fmla="val 2"/>
                  <a:gd name="f12" fmla="val 24"/>
                  <a:gd name="f13" fmla="val 20"/>
                  <a:gd name="f14" fmla="val 15"/>
                  <a:gd name="f15" fmla="val 11"/>
                  <a:gd name="f16" fmla="val 7"/>
                  <a:gd name="f17" fmla="val 4"/>
                  <a:gd name="f18" fmla="val 1"/>
                  <a:gd name="f19" fmla="val 27"/>
                  <a:gd name="f20" fmla="val 10"/>
                  <a:gd name="f21" fmla="val 13"/>
                  <a:gd name="f22" fmla="val 6"/>
                  <a:gd name="f23" fmla="val 9"/>
                  <a:gd name="f24" fmla="val 19"/>
                  <a:gd name="f25" fmla="val 21"/>
                  <a:gd name="f26" fmla="val 22"/>
                  <a:gd name="f27" fmla="*/ f0 1 33"/>
                  <a:gd name="f28" fmla="*/ f1 1 31"/>
                  <a:gd name="f29" fmla="+- f4 0 f2"/>
                  <a:gd name="f30" fmla="+- f3 0 f2"/>
                  <a:gd name="f31" fmla="*/ f30 1 33"/>
                  <a:gd name="f32" fmla="*/ f29 1 31"/>
                  <a:gd name="f33" fmla="*/ 0 1 f31"/>
                  <a:gd name="f34" fmla="*/ f3 1 f31"/>
                  <a:gd name="f35" fmla="*/ 0 1 f32"/>
                  <a:gd name="f36" fmla="*/ f4 1 f32"/>
                  <a:gd name="f37" fmla="*/ f33 f27 1"/>
                  <a:gd name="f38" fmla="*/ f34 f27 1"/>
                  <a:gd name="f39" fmla="*/ f36 f28 1"/>
                  <a:gd name="f40" fmla="*/ f35 f2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37" t="f40" r="f38" b="f39"/>
                <a:pathLst>
                  <a:path w="33" h="31">
                    <a:moveTo>
                      <a:pt x="f5" y="f4"/>
                    </a:moveTo>
                    <a:cubicBezTo>
                      <a:pt x="f6" y="f4"/>
                      <a:pt x="f7" y="f8"/>
                      <a:pt x="f9" y="f10"/>
                    </a:cubicBezTo>
                    <a:cubicBezTo>
                      <a:pt x="f11" y="f12"/>
                      <a:pt x="f2" y="f13"/>
                      <a:pt x="f2" y="f14"/>
                    </a:cubicBezTo>
                    <a:cubicBezTo>
                      <a:pt x="f2" y="f15"/>
                      <a:pt x="f11" y="f16"/>
                      <a:pt x="f9" y="f17"/>
                    </a:cubicBezTo>
                    <a:cubicBezTo>
                      <a:pt x="f7" y="f18"/>
                      <a:pt x="f6" y="f2"/>
                      <a:pt x="f5" y="f2"/>
                    </a:cubicBezTo>
                    <a:cubicBezTo>
                      <a:pt x="f13" y="f2"/>
                      <a:pt x="f12" y="f18"/>
                      <a:pt x="f19" y="f17"/>
                    </a:cubicBezTo>
                    <a:cubicBezTo>
                      <a:pt x="f3" y="f20"/>
                      <a:pt x="f3" y="f13"/>
                      <a:pt x="f19" y="f10"/>
                    </a:cubicBezTo>
                    <a:cubicBezTo>
                      <a:pt x="f12" y="f8"/>
                      <a:pt x="f13" y="f4"/>
                      <a:pt x="f5" y="f4"/>
                    </a:cubicBezTo>
                    <a:close/>
                    <a:moveTo>
                      <a:pt x="f5" y="f17"/>
                    </a:moveTo>
                    <a:cubicBezTo>
                      <a:pt x="f21" y="f17"/>
                      <a:pt x="f20" y="f9"/>
                      <a:pt x="f7" y="f16"/>
                    </a:cubicBezTo>
                    <a:cubicBezTo>
                      <a:pt x="f22" y="f23"/>
                      <a:pt x="f17" y="f6"/>
                      <a:pt x="f17" y="f14"/>
                    </a:cubicBezTo>
                    <a:cubicBezTo>
                      <a:pt x="f17" y="f24"/>
                      <a:pt x="f22" y="f25"/>
                      <a:pt x="f7" y="f12"/>
                    </a:cubicBezTo>
                    <a:cubicBezTo>
                      <a:pt x="f20" y="f10"/>
                      <a:pt x="f21" y="f19"/>
                      <a:pt x="f5" y="f19"/>
                    </a:cubicBezTo>
                    <a:cubicBezTo>
                      <a:pt x="f24" y="f19"/>
                      <a:pt x="f26" y="f10"/>
                      <a:pt x="f12" y="f12"/>
                    </a:cubicBezTo>
                    <a:cubicBezTo>
                      <a:pt x="f8" y="f24"/>
                      <a:pt x="f8" y="f6"/>
                      <a:pt x="f12" y="f16"/>
                    </a:cubicBezTo>
                    <a:cubicBezTo>
                      <a:pt x="f26" y="f9"/>
                      <a:pt x="f24" y="f17"/>
                      <a:pt x="f5" y="f1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/>
                  </a:gs>
                  <a:gs pos="100000">
                    <a:srgbClr val="3D97DE"/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2" name="Group 9"/>
            <p:cNvGrpSpPr/>
            <p:nvPr/>
          </p:nvGrpSpPr>
          <p:grpSpPr>
            <a:xfrm>
              <a:off x="11364913" y="0"/>
              <a:ext cx="674679" cy="6848481"/>
              <a:chOff x="11364913" y="0"/>
              <a:chExt cx="674679" cy="6848481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11483977" y="0"/>
                <a:ext cx="417515" cy="512758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263"/>
                  <a:gd name="f4" fmla="val 323"/>
                  <a:gd name="f5" fmla="val 12"/>
                  <a:gd name="f6" fmla="val 314"/>
                  <a:gd name="f7" fmla="val 203"/>
                  <a:gd name="f8" fmla="val 108"/>
                  <a:gd name="f9" fmla="val 248"/>
                  <a:gd name="f10" fmla="val 6"/>
                  <a:gd name="f11" fmla="val 218"/>
                  <a:gd name="f12" fmla="val 117"/>
                  <a:gd name="f13" fmla="*/ f0 1 263"/>
                  <a:gd name="f14" fmla="*/ f1 1 323"/>
                  <a:gd name="f15" fmla="+- f4 0 f2"/>
                  <a:gd name="f16" fmla="+- f3 0 f2"/>
                  <a:gd name="f17" fmla="*/ f16 1 263"/>
                  <a:gd name="f18" fmla="*/ f15 1 323"/>
                  <a:gd name="f19" fmla="*/ 0 1 f17"/>
                  <a:gd name="f20" fmla="*/ f3 1 f17"/>
                  <a:gd name="f21" fmla="*/ 0 1 f18"/>
                  <a:gd name="f22" fmla="*/ f4 1 f18"/>
                  <a:gd name="f23" fmla="*/ f19 f13 1"/>
                  <a:gd name="f24" fmla="*/ f20 f13 1"/>
                  <a:gd name="f25" fmla="*/ f22 f14 1"/>
                  <a:gd name="f26" fmla="*/ f21 f1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3" t="f26" r="f24" b="f25"/>
                <a:pathLst>
                  <a:path w="263" h="323">
                    <a:moveTo>
                      <a:pt x="f5" y="f4"/>
                    </a:moveTo>
                    <a:lnTo>
                      <a:pt x="f2" y="f6"/>
                    </a:lnTo>
                    <a:lnTo>
                      <a:pt x="f7" y="f8"/>
                    </a:lnTo>
                    <a:lnTo>
                      <a:pt x="f9" y="f2"/>
                    </a:lnTo>
                    <a:lnTo>
                      <a:pt x="f3" y="f10"/>
                    </a:lnTo>
                    <a:lnTo>
                      <a:pt x="f11" y="f12"/>
                    </a:lnTo>
                    <a:lnTo>
                      <a:pt x="f11" y="f12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11364913" y="474665"/>
                <a:ext cx="157167" cy="152403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3"/>
                  <a:gd name="f4" fmla="val 32"/>
                  <a:gd name="f5" fmla="val 17"/>
                  <a:gd name="f6" fmla="val 13"/>
                  <a:gd name="f7" fmla="val 9"/>
                  <a:gd name="f8" fmla="val 30"/>
                  <a:gd name="f9" fmla="val 6"/>
                  <a:gd name="f10" fmla="val 27"/>
                  <a:gd name="f11" fmla="val 21"/>
                  <a:gd name="f12" fmla="val 11"/>
                  <a:gd name="f13" fmla="val 5"/>
                  <a:gd name="f14" fmla="val 2"/>
                  <a:gd name="f15" fmla="val 25"/>
                  <a:gd name="f16" fmla="val 28"/>
                  <a:gd name="f17" fmla="val 31"/>
                  <a:gd name="f18" fmla="val 8"/>
                  <a:gd name="f19" fmla="val 12"/>
                  <a:gd name="f20" fmla="val 16"/>
                  <a:gd name="f21" fmla="val 20"/>
                  <a:gd name="f22" fmla="val 24"/>
                  <a:gd name="f23" fmla="val 4"/>
                  <a:gd name="f24" fmla="val 14"/>
                  <a:gd name="f25" fmla="val 23"/>
                  <a:gd name="f26" fmla="val 26"/>
                  <a:gd name="f27" fmla="*/ f0 1 33"/>
                  <a:gd name="f28" fmla="*/ f1 1 32"/>
                  <a:gd name="f29" fmla="+- f4 0 f2"/>
                  <a:gd name="f30" fmla="+- f3 0 f2"/>
                  <a:gd name="f31" fmla="*/ f30 1 33"/>
                  <a:gd name="f32" fmla="*/ f29 1 32"/>
                  <a:gd name="f33" fmla="*/ 0 1 f31"/>
                  <a:gd name="f34" fmla="*/ f3 1 f31"/>
                  <a:gd name="f35" fmla="*/ 0 1 f32"/>
                  <a:gd name="f36" fmla="*/ f4 1 f32"/>
                  <a:gd name="f37" fmla="*/ f33 f27 1"/>
                  <a:gd name="f38" fmla="*/ f34 f27 1"/>
                  <a:gd name="f39" fmla="*/ f36 f28 1"/>
                  <a:gd name="f40" fmla="*/ f35 f2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37" t="f40" r="f38" b="f39"/>
                <a:pathLst>
                  <a:path w="33" h="32">
                    <a:moveTo>
                      <a:pt x="f5" y="f4"/>
                    </a:moveTo>
                    <a:cubicBezTo>
                      <a:pt x="f6" y="f4"/>
                      <a:pt x="f7" y="f8"/>
                      <a:pt x="f9" y="f10"/>
                    </a:cubicBezTo>
                    <a:cubicBezTo>
                      <a:pt x="f2" y="f11"/>
                      <a:pt x="f2" y="f12"/>
                      <a:pt x="f9" y="f13"/>
                    </a:cubicBezTo>
                    <a:cubicBezTo>
                      <a:pt x="f7" y="f14"/>
                      <a:pt x="f6" y="f2"/>
                      <a:pt x="f5" y="f2"/>
                    </a:cubicBezTo>
                    <a:cubicBezTo>
                      <a:pt x="f11" y="f2"/>
                      <a:pt x="f15" y="f14"/>
                      <a:pt x="f16" y="f13"/>
                    </a:cubicBezTo>
                    <a:cubicBezTo>
                      <a:pt x="f17" y="f18"/>
                      <a:pt x="f3" y="f19"/>
                      <a:pt x="f3" y="f20"/>
                    </a:cubicBezTo>
                    <a:cubicBezTo>
                      <a:pt x="f3" y="f21"/>
                      <a:pt x="f17" y="f22"/>
                      <a:pt x="f16" y="f10"/>
                    </a:cubicBezTo>
                    <a:cubicBezTo>
                      <a:pt x="f15" y="f8"/>
                      <a:pt x="f11" y="f4"/>
                      <a:pt x="f5" y="f4"/>
                    </a:cubicBezTo>
                    <a:close/>
                    <a:moveTo>
                      <a:pt x="f5" y="f23"/>
                    </a:moveTo>
                    <a:cubicBezTo>
                      <a:pt x="f24" y="f23"/>
                      <a:pt x="f12" y="f9"/>
                      <a:pt x="f7" y="f18"/>
                    </a:cubicBezTo>
                    <a:cubicBezTo>
                      <a:pt x="f23" y="f19"/>
                      <a:pt x="f23" y="f21"/>
                      <a:pt x="f7" y="f22"/>
                    </a:cubicBezTo>
                    <a:cubicBezTo>
                      <a:pt x="f12" y="f10"/>
                      <a:pt x="f24" y="f16"/>
                      <a:pt x="f5" y="f16"/>
                    </a:cubicBezTo>
                    <a:cubicBezTo>
                      <a:pt x="f21" y="f16"/>
                      <a:pt x="f25" y="f10"/>
                      <a:pt x="f26" y="f22"/>
                    </a:cubicBezTo>
                    <a:cubicBezTo>
                      <a:pt x="f8" y="f21"/>
                      <a:pt x="f8" y="f19"/>
                      <a:pt x="f26" y="f18"/>
                    </a:cubicBezTo>
                    <a:cubicBezTo>
                      <a:pt x="f25" y="f9"/>
                      <a:pt x="f21" y="f23"/>
                      <a:pt x="f5" y="f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11631616" y="1539877"/>
                <a:ext cx="188915" cy="19049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1"/>
                  <a:gd name="f9" fmla="val 29"/>
                  <a:gd name="f10" fmla="val 36"/>
                  <a:gd name="f11" fmla="*/ f0 1 40"/>
                  <a:gd name="f12" fmla="*/ f1 1 40"/>
                  <a:gd name="f13" fmla="+- f3 0 f2"/>
                  <a:gd name="f14" fmla="*/ f13 1 40"/>
                  <a:gd name="f15" fmla="*/ 0 1 f14"/>
                  <a:gd name="f16" fmla="*/ f3 1 f14"/>
                  <a:gd name="f17" fmla="*/ f15 f11 1"/>
                  <a:gd name="f18" fmla="*/ f16 f11 1"/>
                  <a:gd name="f19" fmla="*/ f16 f12 1"/>
                  <a:gd name="f20" fmla="*/ f15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7" t="f20" r="f18" b="f19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8"/>
                      <a:pt x="f7" y="f4"/>
                    </a:cubicBezTo>
                    <a:cubicBezTo>
                      <a:pt x="f7" y="f9"/>
                      <a:pt x="f8" y="f10"/>
                      <a:pt x="f4" y="f10"/>
                    </a:cubicBezTo>
                    <a:cubicBezTo>
                      <a:pt x="f9" y="f10"/>
                      <a:pt x="f10" y="f9"/>
                      <a:pt x="f10" y="f4"/>
                    </a:cubicBezTo>
                    <a:cubicBezTo>
                      <a:pt x="f10" y="f8"/>
                      <a:pt x="f9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35"/>
              <p:cNvSpPr/>
              <p:nvPr/>
            </p:nvSpPr>
            <p:spPr>
              <a:xfrm>
                <a:off x="11531598" y="5694361"/>
                <a:ext cx="298451" cy="1154109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88"/>
                  <a:gd name="f4" fmla="val 727"/>
                  <a:gd name="f5" fmla="val 15"/>
                  <a:gd name="f6" fmla="val 407"/>
                  <a:gd name="f7" fmla="val 176"/>
                  <a:gd name="f8" fmla="val 6"/>
                  <a:gd name="f9" fmla="val 410"/>
                  <a:gd name="f10" fmla="*/ f0 1 188"/>
                  <a:gd name="f11" fmla="*/ f1 1 727"/>
                  <a:gd name="f12" fmla="+- f4 0 f2"/>
                  <a:gd name="f13" fmla="+- f3 0 f2"/>
                  <a:gd name="f14" fmla="*/ f13 1 188"/>
                  <a:gd name="f15" fmla="*/ f12 1 727"/>
                  <a:gd name="f16" fmla="*/ 0 1 f14"/>
                  <a:gd name="f17" fmla="*/ f3 1 f14"/>
                  <a:gd name="f18" fmla="*/ 0 1 f15"/>
                  <a:gd name="f19" fmla="*/ f4 1 f15"/>
                  <a:gd name="f20" fmla="*/ f16 f10 1"/>
                  <a:gd name="f21" fmla="*/ f17 f10 1"/>
                  <a:gd name="f22" fmla="*/ f19 f11 1"/>
                  <a:gd name="f23" fmla="*/ f18 f1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0" t="f23" r="f21" b="f22"/>
                <a:pathLst>
                  <a:path w="188" h="727">
                    <a:moveTo>
                      <a:pt x="f5" y="f4"/>
                    </a:moveTo>
                    <a:lnTo>
                      <a:pt x="f2" y="f4"/>
                    </a:lnTo>
                    <a:lnTo>
                      <a:pt x="f2" y="f6"/>
                    </a:lnTo>
                    <a:lnTo>
                      <a:pt x="f2" y="f6"/>
                    </a:lnTo>
                    <a:lnTo>
                      <a:pt x="f7" y="f2"/>
                    </a:lnTo>
                    <a:lnTo>
                      <a:pt x="f3" y="f8"/>
                    </a:lnTo>
                    <a:lnTo>
                      <a:pt x="f5" y="f9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11772900" y="5551486"/>
                <a:ext cx="157167" cy="155576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33"/>
                  <a:gd name="f4" fmla="val 17"/>
                  <a:gd name="f5" fmla="val 8"/>
                  <a:gd name="f6" fmla="val 25"/>
                  <a:gd name="f7" fmla="val 16"/>
                  <a:gd name="f8" fmla="val 7"/>
                  <a:gd name="f9" fmla="val 26"/>
                  <a:gd name="f10" fmla="val 4"/>
                  <a:gd name="f11" fmla="val 10"/>
                  <a:gd name="f12" fmla="val 9"/>
                  <a:gd name="f13" fmla="val 23"/>
                  <a:gd name="f14" fmla="val 29"/>
                  <a:gd name="f15" fmla="*/ f0 1 33"/>
                  <a:gd name="f16" fmla="*/ f1 1 33"/>
                  <a:gd name="f17" fmla="+- f3 0 f2"/>
                  <a:gd name="f18" fmla="*/ f17 1 33"/>
                  <a:gd name="f19" fmla="*/ 0 1 f18"/>
                  <a:gd name="f20" fmla="*/ f3 1 f18"/>
                  <a:gd name="f21" fmla="*/ f19 f15 1"/>
                  <a:gd name="f22" fmla="*/ f20 f15 1"/>
                  <a:gd name="f23" fmla="*/ f20 f16 1"/>
                  <a:gd name="f24" fmla="*/ f19 f1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1" t="f24" r="f22" b="f23"/>
                <a:pathLst>
                  <a:path w="33" h="33">
                    <a:moveTo>
                      <a:pt x="f4" y="f3"/>
                    </a:moveTo>
                    <a:cubicBezTo>
                      <a:pt x="f5" y="f3"/>
                      <a:pt x="f2" y="f6"/>
                      <a:pt x="f2" y="f7"/>
                    </a:cubicBezTo>
                    <a:cubicBezTo>
                      <a:pt x="f2" y="f8"/>
                      <a:pt x="f5" y="f2"/>
                      <a:pt x="f4" y="f2"/>
                    </a:cubicBezTo>
                    <a:cubicBezTo>
                      <a:pt x="f9" y="f2"/>
                      <a:pt x="f3" y="f8"/>
                      <a:pt x="f3" y="f7"/>
                    </a:cubicBezTo>
                    <a:cubicBezTo>
                      <a:pt x="f3" y="f6"/>
                      <a:pt x="f9" y="f3"/>
                      <a:pt x="f4" y="f3"/>
                    </a:cubicBezTo>
                    <a:close/>
                    <a:moveTo>
                      <a:pt x="f4" y="f10"/>
                    </a:moveTo>
                    <a:cubicBezTo>
                      <a:pt x="f11" y="f10"/>
                      <a:pt x="f10" y="f12"/>
                      <a:pt x="f10" y="f7"/>
                    </a:cubicBezTo>
                    <a:cubicBezTo>
                      <a:pt x="f10" y="f13"/>
                      <a:pt x="f11" y="f14"/>
                      <a:pt x="f4" y="f14"/>
                    </a:cubicBezTo>
                    <a:cubicBezTo>
                      <a:pt x="f13" y="f14"/>
                      <a:pt x="f14" y="f13"/>
                      <a:pt x="f14" y="f7"/>
                    </a:cubicBezTo>
                    <a:cubicBezTo>
                      <a:pt x="f14" y="f12"/>
                      <a:pt x="f13" y="f10"/>
                      <a:pt x="f4" y="f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11710985" y="4764"/>
                <a:ext cx="304796" cy="1544641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192"/>
                  <a:gd name="f4" fmla="val 973"/>
                  <a:gd name="f5" fmla="val 15"/>
                  <a:gd name="f6" fmla="val 790"/>
                  <a:gd name="f7" fmla="val 174"/>
                  <a:gd name="f8" fmla="val 614"/>
                  <a:gd name="f9" fmla="val 620"/>
                  <a:gd name="f10" fmla="val 796"/>
                  <a:gd name="f11" fmla="*/ f0 1 192"/>
                  <a:gd name="f12" fmla="*/ f1 1 973"/>
                  <a:gd name="f13" fmla="+- f4 0 f2"/>
                  <a:gd name="f14" fmla="+- f3 0 f2"/>
                  <a:gd name="f15" fmla="*/ f14 1 192"/>
                  <a:gd name="f16" fmla="*/ f13 1 973"/>
                  <a:gd name="f17" fmla="*/ 0 1 f15"/>
                  <a:gd name="f18" fmla="*/ f3 1 f15"/>
                  <a:gd name="f19" fmla="*/ 0 1 f16"/>
                  <a:gd name="f20" fmla="*/ f4 1 f16"/>
                  <a:gd name="f21" fmla="*/ f17 f11 1"/>
                  <a:gd name="f22" fmla="*/ f18 f11 1"/>
                  <a:gd name="f23" fmla="*/ f20 f12 1"/>
                  <a:gd name="f24" fmla="*/ f19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1" t="f24" r="f22" b="f23"/>
                <a:pathLst>
                  <a:path w="192" h="973">
                    <a:moveTo>
                      <a:pt x="f5" y="f4"/>
                    </a:moveTo>
                    <a:lnTo>
                      <a:pt x="f2" y="f4"/>
                    </a:lnTo>
                    <a:lnTo>
                      <a:pt x="f2" y="f6"/>
                    </a:lnTo>
                    <a:lnTo>
                      <a:pt x="f7" y="f8"/>
                    </a:lnTo>
                    <a:lnTo>
                      <a:pt x="f7" y="f2"/>
                    </a:lnTo>
                    <a:lnTo>
                      <a:pt x="f3" y="f2"/>
                    </a:lnTo>
                    <a:lnTo>
                      <a:pt x="f3" y="f9"/>
                    </a:lnTo>
                    <a:lnTo>
                      <a:pt x="f5" y="f10"/>
                    </a:lnTo>
                    <a:lnTo>
                      <a:pt x="f5" y="f4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11636370" y="4867278"/>
                <a:ext cx="188915" cy="1889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1"/>
                  <a:gd name="f9" fmla="val 29"/>
                  <a:gd name="f10" fmla="val 36"/>
                  <a:gd name="f11" fmla="*/ f0 1 40"/>
                  <a:gd name="f12" fmla="*/ f1 1 40"/>
                  <a:gd name="f13" fmla="+- f3 0 f2"/>
                  <a:gd name="f14" fmla="*/ f13 1 40"/>
                  <a:gd name="f15" fmla="*/ 0 1 f14"/>
                  <a:gd name="f16" fmla="*/ f3 1 f14"/>
                  <a:gd name="f17" fmla="*/ f15 f11 1"/>
                  <a:gd name="f18" fmla="*/ f16 f11 1"/>
                  <a:gd name="f19" fmla="*/ f16 f12 1"/>
                  <a:gd name="f20" fmla="*/ f15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7" t="f20" r="f18" b="f19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8"/>
                      <a:pt x="f7" y="f4"/>
                    </a:cubicBezTo>
                    <a:cubicBezTo>
                      <a:pt x="f7" y="f9"/>
                      <a:pt x="f8" y="f10"/>
                      <a:pt x="f4" y="f10"/>
                    </a:cubicBezTo>
                    <a:cubicBezTo>
                      <a:pt x="f9" y="f10"/>
                      <a:pt x="f10" y="f9"/>
                      <a:pt x="f10" y="f4"/>
                    </a:cubicBezTo>
                    <a:cubicBezTo>
                      <a:pt x="f10" y="f8"/>
                      <a:pt x="f9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11441109" y="5046665"/>
                <a:ext cx="307979" cy="1801816"/>
              </a:xfrm>
              <a:custGeom>
                <a:avLst/>
                <a:gdLst>
                  <a:gd name="f0" fmla="val 360"/>
                  <a:gd name="f1" fmla="val w"/>
                  <a:gd name="f2" fmla="val h"/>
                  <a:gd name="f3" fmla="val 0"/>
                  <a:gd name="f4" fmla="val 194"/>
                  <a:gd name="f5" fmla="val 1135"/>
                  <a:gd name="f6" fmla="val 18"/>
                  <a:gd name="f7" fmla="val 354"/>
                  <a:gd name="f8" fmla="val 176"/>
                  <a:gd name="f9" fmla="val 177"/>
                  <a:gd name="f10" fmla="val 183"/>
                  <a:gd name="f11" fmla="*/ f1 1 194"/>
                  <a:gd name="f12" fmla="*/ f2 1 1135"/>
                  <a:gd name="f13" fmla="+- f5 0 f3"/>
                  <a:gd name="f14" fmla="+- f4 0 f3"/>
                  <a:gd name="f15" fmla="*/ f14 1 194"/>
                  <a:gd name="f16" fmla="*/ f13 1 1135"/>
                  <a:gd name="f17" fmla="*/ 0 1 f15"/>
                  <a:gd name="f18" fmla="*/ f4 1 f15"/>
                  <a:gd name="f19" fmla="*/ 0 1 f16"/>
                  <a:gd name="f20" fmla="*/ f5 1 f16"/>
                  <a:gd name="f21" fmla="*/ f17 f11 1"/>
                  <a:gd name="f22" fmla="*/ f18 f11 1"/>
                  <a:gd name="f23" fmla="*/ f20 f12 1"/>
                  <a:gd name="f24" fmla="*/ f19 f1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21" t="f24" r="f22" b="f23"/>
                <a:pathLst>
                  <a:path w="194" h="1135">
                    <a:moveTo>
                      <a:pt x="f6" y="f5"/>
                    </a:moveTo>
                    <a:lnTo>
                      <a:pt x="f3" y="f5"/>
                    </a:lnTo>
                    <a:lnTo>
                      <a:pt x="f3" y="f7"/>
                    </a:lnTo>
                    <a:lnTo>
                      <a:pt x="f8" y="f9"/>
                    </a:lnTo>
                    <a:lnTo>
                      <a:pt x="f8" y="f3"/>
                    </a:lnTo>
                    <a:lnTo>
                      <a:pt x="f4" y="f3"/>
                    </a:lnTo>
                    <a:lnTo>
                      <a:pt x="f4" y="f10"/>
                    </a:lnTo>
                    <a:lnTo>
                      <a:pt x="f6" y="f0"/>
                    </a:lnTo>
                    <a:lnTo>
                      <a:pt x="f6" y="f5"/>
                    </a:ln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11849096" y="6416673"/>
                <a:ext cx="190496" cy="188915"/>
              </a:xfrm>
              <a:custGeom>
                <a:avLst/>
                <a:gdLst>
                  <a:gd name="f0" fmla="val w"/>
                  <a:gd name="f1" fmla="val h"/>
                  <a:gd name="f2" fmla="val 0"/>
                  <a:gd name="f3" fmla="val 40"/>
                  <a:gd name="f4" fmla="val 20"/>
                  <a:gd name="f5" fmla="val 9"/>
                  <a:gd name="f6" fmla="val 31"/>
                  <a:gd name="f7" fmla="val 4"/>
                  <a:gd name="f8" fmla="val 12"/>
                  <a:gd name="f9" fmla="val 11"/>
                  <a:gd name="f10" fmla="val 29"/>
                  <a:gd name="f11" fmla="val 36"/>
                  <a:gd name="f12" fmla="*/ f0 1 40"/>
                  <a:gd name="f13" fmla="*/ f1 1 40"/>
                  <a:gd name="f14" fmla="+- f3 0 f2"/>
                  <a:gd name="f15" fmla="*/ f14 1 40"/>
                  <a:gd name="f16" fmla="*/ 0 1 f15"/>
                  <a:gd name="f17" fmla="*/ f3 1 f15"/>
                  <a:gd name="f18" fmla="*/ f16 f12 1"/>
                  <a:gd name="f19" fmla="*/ f17 f12 1"/>
                  <a:gd name="f20" fmla="*/ f17 f13 1"/>
                  <a:gd name="f21" fmla="*/ f16 f1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18" t="f21" r="f19" b="f20"/>
                <a:pathLst>
                  <a:path w="40" h="40">
                    <a:moveTo>
                      <a:pt x="f4" y="f3"/>
                    </a:moveTo>
                    <a:cubicBezTo>
                      <a:pt x="f5" y="f3"/>
                      <a:pt x="f2" y="f6"/>
                      <a:pt x="f2" y="f4"/>
                    </a:cubicBezTo>
                    <a:cubicBezTo>
                      <a:pt x="f2" y="f5"/>
                      <a:pt x="f5" y="f2"/>
                      <a:pt x="f4" y="f2"/>
                    </a:cubicBezTo>
                    <a:cubicBezTo>
                      <a:pt x="f6" y="f2"/>
                      <a:pt x="f3" y="f5"/>
                      <a:pt x="f3" y="f4"/>
                    </a:cubicBezTo>
                    <a:cubicBezTo>
                      <a:pt x="f3" y="f6"/>
                      <a:pt x="f6" y="f3"/>
                      <a:pt x="f4" y="f3"/>
                    </a:cubicBezTo>
                    <a:close/>
                    <a:moveTo>
                      <a:pt x="f4" y="f7"/>
                    </a:moveTo>
                    <a:cubicBezTo>
                      <a:pt x="f8" y="f7"/>
                      <a:pt x="f7" y="f9"/>
                      <a:pt x="f7" y="f4"/>
                    </a:cubicBezTo>
                    <a:cubicBezTo>
                      <a:pt x="f7" y="f10"/>
                      <a:pt x="f8" y="f11"/>
                      <a:pt x="f4" y="f11"/>
                    </a:cubicBezTo>
                    <a:cubicBezTo>
                      <a:pt x="f10" y="f11"/>
                      <a:pt x="f11" y="f10"/>
                      <a:pt x="f11" y="f4"/>
                    </a:cubicBezTo>
                    <a:cubicBezTo>
                      <a:pt x="f11" y="f9"/>
                      <a:pt x="f10" y="f7"/>
                      <a:pt x="f4" y="f7"/>
                    </a:cubicBezTo>
                    <a:close/>
                  </a:path>
                </a:pathLst>
              </a:cu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11939585" y="6596060"/>
                <a:ext cx="23810" cy="252410"/>
              </a:xfrm>
              <a:prstGeom prst="rect">
                <a:avLst/>
              </a:prstGeom>
              <a:gradFill>
                <a:gsLst>
                  <a:gs pos="0">
                    <a:srgbClr val="82FFFF">
                      <a:alpha val="80000"/>
                    </a:srgbClr>
                  </a:gs>
                  <a:gs pos="100000">
                    <a:srgbClr val="3D97DE">
                      <a:alpha val="60000"/>
                    </a:srgbClr>
                  </a:gs>
                </a:gsLst>
                <a:lin ang="5400000"/>
              </a:gradFill>
              <a:ln cap="flat">
                <a:noFill/>
                <a:prstDash val="solid"/>
              </a:ln>
            </p:spPr>
            <p:txBody>
              <a:bodyPr vert="horz" wrap="square" lIns="0" tIns="0" rIns="0" bIns="0" anchor="t" anchorCtr="0" compatLnSpc="1">
                <a:noAutofit/>
              </a:bodyPr>
              <a:lstStyle/>
              <a:p>
                <a:pPr defTabSz="914400"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hu-HU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3" name="Title Placeholder 1"/>
          <p:cNvSpPr txBox="1">
            <a:spLocks noGrp="1"/>
          </p:cNvSpPr>
          <p:nvPr>
            <p:ph type="title"/>
          </p:nvPr>
        </p:nvSpPr>
        <p:spPr>
          <a:xfrm>
            <a:off x="1141408" y="618518"/>
            <a:ext cx="9905996" cy="14785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endParaRPr lang="en-US"/>
          </a:p>
        </p:txBody>
      </p:sp>
      <p:sp>
        <p:nvSpPr>
          <p:cNvPr id="44" name="Text Placeholder 2"/>
          <p:cNvSpPr txBox="1">
            <a:spLocks noGrp="1"/>
          </p:cNvSpPr>
          <p:nvPr>
            <p:ph type="body" idx="1"/>
          </p:nvPr>
        </p:nvSpPr>
        <p:spPr>
          <a:xfrm>
            <a:off x="1141408" y="2249488"/>
            <a:ext cx="9905996" cy="35417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5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7456922" y="5883277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hu-HU" sz="1050" b="0" i="0" u="none" strike="noStrike" kern="1200" cap="none" spc="0" baseline="0">
                <a:solidFill>
                  <a:srgbClr val="FFFFFF"/>
                </a:solidFill>
                <a:uFillTx/>
                <a:latin typeface="Tw Cen MT"/>
              </a:defRPr>
            </a:lvl1pPr>
          </a:lstStyle>
          <a:p>
            <a:fld id="{9FA9E433-974D-4A4A-B6EC-F434E9472002}" type="datetime1">
              <a:rPr lang="hu-HU" smtClean="0"/>
              <a:pPr/>
              <a:t>2023. 02. 10.</a:t>
            </a:fld>
            <a:endParaRPr smtClean="0"/>
          </a:p>
        </p:txBody>
      </p:sp>
      <p:sp>
        <p:nvSpPr>
          <p:cNvPr id="46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1141408" y="5883277"/>
            <a:ext cx="6239307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hu-HU" sz="1050" b="0" i="0" u="none" strike="noStrike" kern="1200" cap="all" spc="0" baseline="0">
                <a:solidFill>
                  <a:srgbClr val="FFFFFF"/>
                </a:solidFill>
                <a:uFillTx/>
                <a:latin typeface="Tw Cen MT"/>
              </a:defRPr>
            </a:lvl1pPr>
          </a:lstStyle>
          <a:p>
            <a:endParaRPr smtClean="0"/>
          </a:p>
        </p:txBody>
      </p:sp>
      <p:sp>
        <p:nvSpPr>
          <p:cNvPr id="47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10276319" y="5883277"/>
            <a:ext cx="77108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hu-HU" sz="1050" b="0" i="0" u="none" strike="noStrike" kern="1200" cap="none" spc="0" baseline="0">
                <a:solidFill>
                  <a:srgbClr val="FFFFFF"/>
                </a:solidFill>
                <a:uFillTx/>
                <a:latin typeface="Tw Cen MT"/>
              </a:defRPr>
            </a:lvl1pPr>
          </a:lstStyle>
          <a:p>
            <a:fld id="{528BC6E9-E995-462D-927D-A12FF407ACB3}" type="slidenum">
              <a:rPr smtClean="0"/>
              <a:pPr/>
              <a:t>‹#›</a:t>
            </a:fld>
            <a:endParaRPr smtClean="0"/>
          </a:p>
        </p:txBody>
      </p:sp>
    </p:spTree>
    <p:extLst>
      <p:ext uri="{BB962C8B-B14F-4D97-AF65-F5344CB8AC3E}">
        <p14:creationId xmlns:p14="http://schemas.microsoft.com/office/powerpoint/2010/main" val="156630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3600" b="0" i="0" u="none" strike="noStrike" kern="1200" cap="all" spc="0" baseline="0">
          <a:solidFill>
            <a:srgbClr val="FFFFFF"/>
          </a:solidFill>
          <a:uFillTx/>
          <a:latin typeface="Tw Cen MT"/>
        </a:defRPr>
      </a:lvl1pPr>
    </p:titleStyle>
    <p:bodyStyle>
      <a:lvl1pPr marL="228600" marR="0" lvl="0" indent="-228600" algn="l" defTabSz="914400" rtl="0" fontAlgn="auto" hangingPunct="1">
        <a:lnSpc>
          <a:spcPct val="120000"/>
        </a:lnSpc>
        <a:spcBef>
          <a:spcPts val="1000"/>
        </a:spcBef>
        <a:spcAft>
          <a:spcPts val="0"/>
        </a:spcAft>
        <a:buSzPct val="125000"/>
        <a:buFont typeface="Arial" pitchFamily="34"/>
        <a:buChar char="•"/>
        <a:tabLst/>
        <a:defRPr lang="hu-HU" sz="2400" b="0" i="0" u="none" strike="noStrike" kern="1200" cap="none" spc="0" baseline="0">
          <a:solidFill>
            <a:srgbClr val="FFFFFF"/>
          </a:solidFill>
          <a:uFillTx/>
          <a:latin typeface="Tw Cen MT"/>
        </a:defRPr>
      </a:lvl1pPr>
      <a:lvl2pPr marL="685800" marR="0" lvl="1" indent="-228600" algn="l" defTabSz="914400" rtl="0" fontAlgn="auto" hangingPunct="1">
        <a:lnSpc>
          <a:spcPct val="120000"/>
        </a:lnSpc>
        <a:spcBef>
          <a:spcPts val="500"/>
        </a:spcBef>
        <a:spcAft>
          <a:spcPts val="0"/>
        </a:spcAft>
        <a:buSzPct val="125000"/>
        <a:buFont typeface="Arial" pitchFamily="34"/>
        <a:buChar char="•"/>
        <a:tabLst/>
        <a:defRPr lang="hu-HU" sz="2000" b="0" i="0" u="none" strike="noStrike" kern="1200" cap="none" spc="0" baseline="0">
          <a:solidFill>
            <a:srgbClr val="FFFFFF"/>
          </a:solidFill>
          <a:uFillTx/>
          <a:latin typeface="Tw Cen MT"/>
        </a:defRPr>
      </a:lvl2pPr>
      <a:lvl3pPr marL="1143000" marR="0" lvl="2" indent="-228600" algn="l" defTabSz="914400" rtl="0" fontAlgn="auto" hangingPunct="1">
        <a:lnSpc>
          <a:spcPct val="120000"/>
        </a:lnSpc>
        <a:spcBef>
          <a:spcPts val="500"/>
        </a:spcBef>
        <a:spcAft>
          <a:spcPts val="0"/>
        </a:spcAft>
        <a:buSzPct val="125000"/>
        <a:buFont typeface="Arial" pitchFamily="34"/>
        <a:buChar char="•"/>
        <a:tabLst/>
        <a:defRPr lang="hu-HU" sz="1800" b="0" i="0" u="none" strike="noStrike" kern="1200" cap="none" spc="0" baseline="0">
          <a:solidFill>
            <a:srgbClr val="FFFFFF"/>
          </a:solidFill>
          <a:uFillTx/>
          <a:latin typeface="Tw Cen MT"/>
        </a:defRPr>
      </a:lvl3pPr>
      <a:lvl4pPr marL="1600200" marR="0" lvl="3" indent="-228600" algn="l" defTabSz="914400" rtl="0" fontAlgn="auto" hangingPunct="1">
        <a:lnSpc>
          <a:spcPct val="120000"/>
        </a:lnSpc>
        <a:spcBef>
          <a:spcPts val="500"/>
        </a:spcBef>
        <a:spcAft>
          <a:spcPts val="0"/>
        </a:spcAft>
        <a:buSzPct val="125000"/>
        <a:buFont typeface="Arial" pitchFamily="34"/>
        <a:buChar char="•"/>
        <a:tabLst/>
        <a:defRPr lang="hu-HU" sz="1600" b="0" i="0" u="none" strike="noStrike" kern="1200" cap="none" spc="0" baseline="0">
          <a:solidFill>
            <a:srgbClr val="FFFFFF"/>
          </a:solidFill>
          <a:uFillTx/>
          <a:latin typeface="Tw Cen MT"/>
        </a:defRPr>
      </a:lvl4pPr>
      <a:lvl5pPr marL="2057400" marR="0" lvl="4" indent="-228600" algn="l" defTabSz="914400" rtl="0" fontAlgn="auto" hangingPunct="1">
        <a:lnSpc>
          <a:spcPct val="120000"/>
        </a:lnSpc>
        <a:spcBef>
          <a:spcPts val="500"/>
        </a:spcBef>
        <a:spcAft>
          <a:spcPts val="0"/>
        </a:spcAft>
        <a:buSzPct val="125000"/>
        <a:buFont typeface="Arial" pitchFamily="34"/>
        <a:buChar char="•"/>
        <a:tabLst/>
        <a:defRPr lang="hu-HU" sz="1600" b="0" i="0" u="none" strike="noStrike" kern="1200" cap="none" spc="0" baseline="0">
          <a:solidFill>
            <a:srgbClr val="FFFFFF"/>
          </a:solidFill>
          <a:uFillTx/>
          <a:latin typeface="Tw Cen MT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Tájékoztató a Hévíz Turisztikai Egyesület 2022. évi tevékenységéről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76424" y="4610636"/>
            <a:ext cx="8791575" cy="1378040"/>
          </a:xfrm>
        </p:spPr>
        <p:txBody>
          <a:bodyPr>
            <a:normAutofit fontScale="92500" lnSpcReduction="10000"/>
          </a:bodyPr>
          <a:lstStyle/>
          <a:p>
            <a:r>
              <a:rPr lang="hu-HU" dirty="0" smtClean="0"/>
              <a:t>Készítette: Miklós Beatrix Elnök</a:t>
            </a:r>
          </a:p>
          <a:p>
            <a:endParaRPr lang="hu-HU" dirty="0" smtClean="0"/>
          </a:p>
          <a:p>
            <a:r>
              <a:rPr lang="hu-HU" dirty="0" smtClean="0"/>
              <a:t>2023. Február 07.</a:t>
            </a:r>
          </a:p>
        </p:txBody>
      </p:sp>
    </p:spTree>
    <p:extLst>
      <p:ext uri="{BB962C8B-B14F-4D97-AF65-F5344CB8AC3E}">
        <p14:creationId xmlns:p14="http://schemas.microsoft.com/office/powerpoint/2010/main" val="3155900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prstClr val="white"/>
                </a:solidFill>
              </a:rPr>
              <a:t>Marketing, PR, </a:t>
            </a:r>
            <a:r>
              <a:rPr lang="hu-HU" dirty="0" smtClean="0">
                <a:solidFill>
                  <a:prstClr val="white"/>
                </a:solidFill>
              </a:rPr>
              <a:t>Rendezvények: </a:t>
            </a:r>
            <a:r>
              <a:rPr lang="hu-HU" dirty="0" smtClean="0"/>
              <a:t>Szeptember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2022. Szeptember </a:t>
            </a: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24-25.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Tündérrózsa </a:t>
            </a:r>
            <a:r>
              <a:rPr lang="hu-H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FolkFeszt</a:t>
            </a:r>
            <a:endParaRPr lang="hu-H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Együttműködés a Göcsej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Múzeum, Balaton Múzeum, Georgikon Major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Múzeum szakértőivel, kitelepülésük  szervezése,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megjelenése és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népi bemutatók szervezése és finanszírozása.</a:t>
            </a:r>
            <a:endParaRPr lang="hu-H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2022. Szeptember </a:t>
            </a: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21., október 5.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MTMT oktatás szervezése,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lebonyolítása társszervező: Hévízi Szobakiadók Szövetsége</a:t>
            </a:r>
            <a:endParaRPr lang="hu-H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1631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prstClr val="white"/>
                </a:solidFill>
              </a:rPr>
              <a:t>Marketing, PR, </a:t>
            </a:r>
            <a:r>
              <a:rPr lang="hu-HU" dirty="0" smtClean="0">
                <a:solidFill>
                  <a:prstClr val="white"/>
                </a:solidFill>
              </a:rPr>
              <a:t>Rendezvények: </a:t>
            </a:r>
            <a:r>
              <a:rPr lang="hu-HU" dirty="0" smtClean="0"/>
              <a:t>Október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2022.Október </a:t>
            </a: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hu-H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Leader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Pályázat Halas Napok.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Leader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Pályázatban 8 000 </a:t>
            </a:r>
            <a:r>
              <a:rPr lang="hu-H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000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Ft értékben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Hévíz Város Önkormányzata nyerte el a  pályázatot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 pályázat egyik része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Hévízi Termelői Piac és a helyi </a:t>
            </a:r>
            <a:r>
              <a:rPr lang="hu-HU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termékekek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valamint a  </a:t>
            </a:r>
            <a:r>
              <a:rPr lang="hu-HU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Hungarikumok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bemutatására épült, majd a 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kulturális értékek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bemutatása történt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Hévíz </a:t>
            </a:r>
            <a:r>
              <a:rPr lang="hu-HU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egregyi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részén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 melyet a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HTE is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támogatott társszervezéssel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 a lebonyolításban való részvétellel. ( 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Másik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részben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piac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fejlesztések kerültek megvalósításra ( Római sátrak és hangosítás )).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2022.Október </a:t>
            </a: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16.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Gesztenyefesztivál: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Előadás </a:t>
            </a:r>
            <a:r>
              <a:rPr lang="hu-H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Sissy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Kávézó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gesztenyés süteményei kóstolóval és az egyesületi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tagok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részvételével.</a:t>
            </a:r>
            <a:endParaRPr lang="hu-H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hu-H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76815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41413" y="502609"/>
            <a:ext cx="9905998" cy="965583"/>
          </a:xfrm>
        </p:spPr>
        <p:txBody>
          <a:bodyPr/>
          <a:lstStyle/>
          <a:p>
            <a:r>
              <a:rPr lang="hu-HU" dirty="0">
                <a:solidFill>
                  <a:prstClr val="white"/>
                </a:solidFill>
              </a:rPr>
              <a:t>Marketing, PR, </a:t>
            </a:r>
            <a:r>
              <a:rPr lang="hu-HU" dirty="0" smtClean="0">
                <a:solidFill>
                  <a:prstClr val="white"/>
                </a:solidFill>
              </a:rPr>
              <a:t>Rendezvények: </a:t>
            </a:r>
            <a:r>
              <a:rPr lang="hu-HU" dirty="0" smtClean="0"/>
              <a:t>November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47147" y="1712890"/>
            <a:ext cx="9905999" cy="396669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2022. November </a:t>
            </a: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26-30.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Luxembourgi </a:t>
            </a:r>
            <a:r>
              <a:rPr lang="hu-H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Hungarikum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Kiállítás és vásár</a:t>
            </a:r>
            <a:endParaRPr lang="hu-H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HUNG-2022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pályázat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3.500.000.- Ft keretösszegben az Agrárminisztérium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támogatásával Hévíz Város Önkormányzata részére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biztosította a </a:t>
            </a:r>
            <a:r>
              <a:rPr lang="hu-HU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Hungarikumok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képviseletét Magyarországról.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pályázatból a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luxembourgi Hungary - </a:t>
            </a:r>
            <a:r>
              <a:rPr lang="hu-HU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Hungarikum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megjelenés  valósult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meg, ahol Hévíz image építését az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Egyesület, az Agrárminisztérium 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egyéb szervezetek valósították 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meg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12 négyzetméteren felépített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magyar standon 2022. november 26-30.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között. Az egyesületi feladat az esemény koordinálása, kapcsolattartás a szervezőkkel, a további szervezési munkák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lebonyolítás, stand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támogatás volt.</a:t>
            </a:r>
            <a:endParaRPr lang="hu-H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579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prstClr val="white"/>
                </a:solidFill>
              </a:rPr>
              <a:t>Marketing, PR, Rendezvények </a:t>
            </a:r>
            <a:r>
              <a:rPr lang="hu-HU" dirty="0" smtClean="0">
                <a:solidFill>
                  <a:prstClr val="white"/>
                </a:solidFill>
              </a:rPr>
              <a:t>: </a:t>
            </a:r>
            <a:r>
              <a:rPr lang="hu-HU" dirty="0" smtClean="0"/>
              <a:t>December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2022. November 26 - december </a:t>
            </a: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31. </a:t>
            </a:r>
            <a:r>
              <a:rPr lang="hu-H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Leader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Pályázat, Advent-Szilveszter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 egyesület pályázott a </a:t>
            </a:r>
            <a:r>
              <a:rPr lang="hu-H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Leader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Egyesület által kiirt a helyi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termékek népszerűsítésével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összekötött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pályázatra, mely 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során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8.000.000.-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Ft értékben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 adventi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időszak és a szilveszteri program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került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megszervezésre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együttműködésben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hévízi Termelői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Piaci helyszínnel.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Szigorúan betartva a pályázatban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leírt feltételeket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amelyek 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zalai és a helyi termelői értékek, termékek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népszerűsítésére vonatkoznak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pályázati projekt befejezésre került, az elszámolás beadása megtörtént.</a:t>
            </a:r>
            <a:endParaRPr lang="hu-H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94203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57322" y="296547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hu-HU" sz="3200" dirty="0" smtClean="0"/>
              <a:t>szakmai együttműködések</a:t>
            </a:r>
            <a:br>
              <a:rPr lang="hu-HU" sz="3200" dirty="0" smtClean="0"/>
            </a:br>
            <a:r>
              <a:rPr lang="hu-HU" sz="3200" dirty="0" smtClean="0"/>
              <a:t> 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2" y="1775117"/>
            <a:ext cx="9905999" cy="40160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Szakmai együttműködés a Hévízi Turisztikai Nonprofit </a:t>
            </a:r>
            <a:r>
              <a:rPr lang="hu-HU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Kft-vel</a:t>
            </a:r>
            <a:r>
              <a:rPr lang="hu-H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hu-H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2000" dirty="0">
                <a:latin typeface="Arial" panose="020B0604020202020204" pitchFamily="34" charset="0"/>
                <a:cs typeface="Arial" panose="020B0604020202020204" pitchFamily="34" charset="0"/>
              </a:rPr>
              <a:t>2022. Február 25. MTÜ </a:t>
            </a:r>
            <a:r>
              <a:rPr lang="hu-H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cca. </a:t>
            </a:r>
            <a:r>
              <a:rPr lang="hu-HU" sz="2000" dirty="0">
                <a:latin typeface="Arial" panose="020B0604020202020204" pitchFamily="34" charset="0"/>
                <a:cs typeface="Arial" panose="020B0604020202020204" pitchFamily="34" charset="0"/>
              </a:rPr>
              <a:t>120 ajándékcsomagjának feltöltéséhez hozzájárulás </a:t>
            </a:r>
            <a:r>
              <a:rPr lang="hu-H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iszapszappannal.</a:t>
            </a:r>
            <a:endParaRPr lang="hu-H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20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HTE 2022. </a:t>
            </a:r>
            <a:r>
              <a:rPr lang="hu-HU" sz="2000" dirty="0">
                <a:latin typeface="Arial" panose="020B0604020202020204" pitchFamily="34" charset="0"/>
                <a:cs typeface="Arial" panose="020B0604020202020204" pitchFamily="34" charset="0"/>
              </a:rPr>
              <a:t>éves tervnek megfelelően 3.556.000.- </a:t>
            </a:r>
            <a:r>
              <a:rPr lang="hu-H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Ft </a:t>
            </a:r>
            <a:r>
              <a:rPr lang="hu-HU" sz="2000" dirty="0">
                <a:latin typeface="Arial" panose="020B0604020202020204" pitchFamily="34" charset="0"/>
                <a:cs typeface="Arial" panose="020B0604020202020204" pitchFamily="34" charset="0"/>
              </a:rPr>
              <a:t>összeg finanszírozása marketing hozzájárulásként.</a:t>
            </a:r>
          </a:p>
          <a:p>
            <a:r>
              <a:rPr lang="hu-HU" sz="2000" dirty="0">
                <a:latin typeface="Arial" panose="020B0604020202020204" pitchFamily="34" charset="0"/>
                <a:cs typeface="Arial" panose="020B0604020202020204" pitchFamily="34" charset="0"/>
              </a:rPr>
              <a:t>Rendezvények </a:t>
            </a:r>
            <a:r>
              <a:rPr lang="hu-H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társszervezése, PR, egyéb kapcsolódó költségek ( színpadi fedések, színpadi motorok karbantartása, állagmegóvása, rendezvényhez kapcsolódó </a:t>
            </a:r>
            <a:r>
              <a:rPr lang="hu-H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catering</a:t>
            </a:r>
            <a:r>
              <a:rPr lang="hu-H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biztosítása, támogatása az egész év során</a:t>
            </a:r>
          </a:p>
          <a:p>
            <a:pPr marL="0" indent="0">
              <a:buNone/>
            </a:pPr>
            <a:r>
              <a:rPr 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MTMT előadások szervezése</a:t>
            </a:r>
          </a:p>
          <a:p>
            <a:pPr marL="0" indent="0">
              <a:buNone/>
            </a:pPr>
            <a:r>
              <a:rPr 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Hévízi Szobakiadók Egyesületével társszervezésben</a:t>
            </a:r>
            <a:endParaRPr lang="hu-H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249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41413" y="514794"/>
            <a:ext cx="9905998" cy="876684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A HTE 2022 évre tervezett és tényleges </a:t>
            </a:r>
            <a:br>
              <a:rPr lang="hu-HU" dirty="0" smtClean="0"/>
            </a:br>
            <a:r>
              <a:rPr lang="hu-HU" dirty="0" smtClean="0"/>
              <a:t>bevétel- Kiadás ( HUF)</a:t>
            </a:r>
            <a:endParaRPr lang="hu-HU" dirty="0"/>
          </a:p>
        </p:txBody>
      </p:sp>
      <p:graphicFrame>
        <p:nvGraphicFramePr>
          <p:cNvPr id="7" name="Tartalom helye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8508138"/>
              </p:ext>
            </p:extLst>
          </p:nvPr>
        </p:nvGraphicFramePr>
        <p:xfrm>
          <a:off x="1141413" y="1577009"/>
          <a:ext cx="10058400" cy="43734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1483"/>
                <a:gridCol w="1322269"/>
                <a:gridCol w="1563757"/>
                <a:gridCol w="2796208"/>
                <a:gridCol w="1306493"/>
                <a:gridCol w="1478190"/>
              </a:tblGrid>
              <a:tr h="69330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HTE Bevételek</a:t>
                      </a:r>
                      <a:endParaRPr lang="hu-HU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2022.Terv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2022. </a:t>
                      </a: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Tény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HTE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Kiadások</a:t>
                      </a:r>
                      <a:endParaRPr lang="hu-HU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2022. Terv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2022. Tény</a:t>
                      </a:r>
                      <a:endParaRPr lang="hu-H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1865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Tagdíj</a:t>
                      </a:r>
                      <a:endParaRPr lang="hu-HU" sz="18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11.500.000.-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12.145.801.-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Működési költségek összesen </a:t>
                      </a:r>
                      <a:endParaRPr lang="hu-HU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8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2.950.000</a:t>
                      </a: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8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2.506.335</a:t>
                      </a: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8746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Pályázatok</a:t>
                      </a:r>
                      <a:endParaRPr lang="hu-HU" sz="18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7.368.964.-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Szakmai munka összesen:</a:t>
                      </a:r>
                      <a:endParaRPr lang="hu-HU" sz="1800" b="1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Marketing,PR,Rendezvények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8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4.524.000</a:t>
                      </a: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8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9.939.772</a:t>
                      </a: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140791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Üzleti tevékenység</a:t>
                      </a:r>
                      <a:endParaRPr lang="hu-HU" sz="1800" b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151.256.-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Szakmai Együttműködés</a:t>
                      </a:r>
                      <a:r>
                        <a:rPr lang="hu-HU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6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Hévízi Turisztikai NKFT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QUHEP –Külföldi</a:t>
                      </a:r>
                      <a:r>
                        <a:rPr lang="hu-HU" sz="16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hu-HU" sz="16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Partnerek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MTMT, előadás,tagdíjak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8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6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3.556.000.-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270.000.-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200.000</a:t>
                      </a:r>
                      <a:r>
                        <a:rPr lang="hu-HU" sz="1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.-</a:t>
                      </a:r>
                      <a:endParaRPr lang="hu-HU" sz="18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8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6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3.556.000.-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234.757.-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200.000.-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u-HU" sz="16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5887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Bevétel Összesen:</a:t>
                      </a:r>
                      <a:endParaRPr lang="hu-HU" sz="18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11.500.000.- 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19.666.021.-</a:t>
                      </a:r>
                      <a:endParaRPr lang="hu-HU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Kiadás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Összesen</a:t>
                      </a:r>
                      <a:endParaRPr lang="hu-HU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11.500.000.-</a:t>
                      </a:r>
                      <a:endParaRPr lang="hu-H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16.436.864.-</a:t>
                      </a:r>
                      <a:endParaRPr lang="hu-HU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3219245" y="-23816"/>
            <a:ext cx="18668271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Hévíz Turisztikai Egyesület  ( HTE ) 2022. évi Kiadás- Bevétel kimutatása HUF-ban</a:t>
            </a:r>
            <a:endParaRPr kumimoji="0" lang="hu-HU" altLang="hu-H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081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latin typeface="Calibri" pitchFamily="34"/>
                <a:ea typeface="Calibri" pitchFamily="34"/>
                <a:cs typeface="Times New Roman" pitchFamily="18"/>
              </a:rPr>
              <a:t>HTE Működési Költségtételek: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hu-HU" dirty="0">
                <a:latin typeface="Arial Nova" pitchFamily="34"/>
              </a:rPr>
              <a:t>Egyesület </a:t>
            </a:r>
            <a:r>
              <a:rPr lang="hu-HU" dirty="0" smtClean="0">
                <a:latin typeface="Arial Nova" pitchFamily="34"/>
              </a:rPr>
              <a:t>működésre fordított  költségek:</a:t>
            </a:r>
            <a:endParaRPr lang="hu-HU" dirty="0">
              <a:latin typeface="Arial Nova" pitchFamily="34"/>
            </a:endParaRPr>
          </a:p>
          <a:p>
            <a:pPr marL="342900" lvl="0" indent="-342900">
              <a:lnSpc>
                <a:spcPct val="115000"/>
              </a:lnSpc>
              <a:buSzPct val="100000"/>
              <a:buFont typeface="Symbol" pitchFamily="18"/>
              <a:buChar char=""/>
            </a:pPr>
            <a:r>
              <a:rPr lang="hu-HU" dirty="0">
                <a:latin typeface="Arial Nova" pitchFamily="34"/>
                <a:cs typeface="Times New Roman" pitchFamily="18"/>
              </a:rPr>
              <a:t>Személyi jellegű költségek, munkabérek és béren kívüli juttatások, egyéb megbízások, adók, járulékok</a:t>
            </a:r>
          </a:p>
          <a:p>
            <a:pPr marL="342900" lvl="0" indent="-342900">
              <a:lnSpc>
                <a:spcPct val="115000"/>
              </a:lnSpc>
              <a:buSzPct val="100000"/>
              <a:buFont typeface="Symbol" pitchFamily="18"/>
              <a:buChar char=""/>
            </a:pPr>
            <a:r>
              <a:rPr lang="hu-HU" dirty="0" smtClean="0">
                <a:latin typeface="Arial Nova" pitchFamily="34"/>
                <a:cs typeface="Times New Roman" pitchFamily="18"/>
              </a:rPr>
              <a:t>Jogi </a:t>
            </a:r>
            <a:r>
              <a:rPr lang="hu-HU" dirty="0">
                <a:latin typeface="Arial Nova" pitchFamily="34"/>
                <a:cs typeface="Times New Roman" pitchFamily="18"/>
              </a:rPr>
              <a:t>és egyéb költségek, könyvelési és szakértői díjak,</a:t>
            </a:r>
          </a:p>
          <a:p>
            <a:pPr marL="342900" lvl="0" indent="-342900">
              <a:lnSpc>
                <a:spcPct val="115000"/>
              </a:lnSpc>
              <a:buSzPct val="100000"/>
              <a:buFont typeface="Symbol" pitchFamily="18"/>
              <a:buChar char=""/>
            </a:pPr>
            <a:r>
              <a:rPr lang="hu-HU" dirty="0">
                <a:latin typeface="Arial Nova" pitchFamily="34"/>
                <a:cs typeface="Times New Roman" pitchFamily="18"/>
              </a:rPr>
              <a:t>Számlavezetési </a:t>
            </a:r>
            <a:r>
              <a:rPr lang="hu-HU" dirty="0" smtClean="0">
                <a:latin typeface="Arial Nova" pitchFamily="34"/>
                <a:cs typeface="Times New Roman" pitchFamily="18"/>
              </a:rPr>
              <a:t>költségek</a:t>
            </a:r>
            <a:endParaRPr lang="hu-HU" dirty="0">
              <a:latin typeface="Arial Nova" pitchFamily="34"/>
              <a:cs typeface="Times New Roman" pitchFamily="18"/>
            </a:endParaRPr>
          </a:p>
          <a:p>
            <a:pPr marL="342900" lvl="0" indent="-342900">
              <a:lnSpc>
                <a:spcPct val="115000"/>
              </a:lnSpc>
              <a:buSzPct val="100000"/>
              <a:buFont typeface="Symbol" pitchFamily="18"/>
              <a:buChar char=""/>
            </a:pPr>
            <a:r>
              <a:rPr lang="hu-HU" dirty="0">
                <a:latin typeface="Arial Nova" pitchFamily="34"/>
                <a:ea typeface="Calibri" pitchFamily="34"/>
                <a:cs typeface="Times New Roman" pitchFamily="18"/>
              </a:rPr>
              <a:t>Egyéb költségek, pályázati </a:t>
            </a:r>
            <a:r>
              <a:rPr lang="hu-HU" dirty="0" smtClean="0">
                <a:latin typeface="Arial Nova" pitchFamily="34"/>
                <a:ea typeface="Calibri" pitchFamily="34"/>
                <a:cs typeface="Times New Roman" pitchFamily="18"/>
              </a:rPr>
              <a:t>díjak és költségek</a:t>
            </a:r>
          </a:p>
        </p:txBody>
      </p:sp>
    </p:spTree>
    <p:extLst>
      <p:ext uri="{BB962C8B-B14F-4D97-AF65-F5344CB8AC3E}">
        <p14:creationId xmlns:p14="http://schemas.microsoft.com/office/powerpoint/2010/main" val="402763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41408" y="1419222"/>
            <a:ext cx="9905996" cy="950491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Hévíz 2022. Image filmje </a:t>
            </a:r>
            <a:br>
              <a:rPr lang="hu-HU" dirty="0" smtClean="0"/>
            </a:br>
            <a:r>
              <a:rPr lang="hu-HU" dirty="0" smtClean="0"/>
              <a:t>Magyar, angol, Németnyelvű</a:t>
            </a:r>
            <a:br>
              <a:rPr lang="hu-HU" dirty="0" smtClean="0"/>
            </a:br>
            <a:r>
              <a:rPr lang="hu-HU" dirty="0" smtClean="0"/>
              <a:t>Készült: Agrárminisztérium HUNG-2022 Pályázat megvalósítása során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141408" y="2588654"/>
            <a:ext cx="9905996" cy="721216"/>
          </a:xfrm>
        </p:spPr>
        <p:txBody>
          <a:bodyPr>
            <a:normAutofit fontScale="85000" lnSpcReduction="20000"/>
          </a:bodyPr>
          <a:lstStyle/>
          <a:p>
            <a:r>
              <a:rPr lang="hu-HU" dirty="0" smtClean="0"/>
              <a:t>Bemutató: </a:t>
            </a:r>
            <a:r>
              <a:rPr lang="hu-HU" dirty="0"/>
              <a:t>L</a:t>
            </a:r>
            <a:r>
              <a:rPr lang="hu-HU" dirty="0" smtClean="0"/>
              <a:t>uxembourg  - Magyar Stand, </a:t>
            </a:r>
            <a:r>
              <a:rPr lang="hu-HU" dirty="0" err="1" smtClean="0"/>
              <a:t>Hungarikum</a:t>
            </a:r>
            <a:r>
              <a:rPr lang="hu-HU" dirty="0" smtClean="0"/>
              <a:t> Kiállítás - 2022. november 26.</a:t>
            </a:r>
          </a:p>
          <a:p>
            <a:r>
              <a:rPr lang="hu-HU" dirty="0" smtClean="0"/>
              <a:t> ( mellékelt </a:t>
            </a:r>
            <a:r>
              <a:rPr lang="hu-HU" dirty="0" err="1" smtClean="0"/>
              <a:t>pendrive</a:t>
            </a:r>
            <a:r>
              <a:rPr lang="hu-HU" dirty="0" smtClean="0"/>
              <a:t>)</a:t>
            </a:r>
          </a:p>
          <a:p>
            <a:endParaRPr lang="hu-HU" dirty="0" smtClean="0"/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425" y="3040785"/>
            <a:ext cx="6096851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98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70202" y="528366"/>
            <a:ext cx="9905998" cy="939826"/>
          </a:xfrm>
        </p:spPr>
        <p:txBody>
          <a:bodyPr/>
          <a:lstStyle/>
          <a:p>
            <a:pPr algn="ctr"/>
            <a:r>
              <a:rPr lang="hu-HU" dirty="0" smtClean="0"/>
              <a:t>Hévíz Turisztikai Egyesület célja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2" y="1854558"/>
            <a:ext cx="9905999" cy="393664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hu-HU" dirty="0" smtClean="0"/>
              <a:t> </a:t>
            </a:r>
            <a:r>
              <a:rPr lang="hu-HU" dirty="0"/>
              <a:t>„Az Egyesület célja a hévízi idegenforgalommal és ahhoz </a:t>
            </a:r>
            <a:r>
              <a:rPr lang="hu-HU" dirty="0" smtClean="0"/>
              <a:t>kapcsolódó szolgáltatásokkal </a:t>
            </a:r>
            <a:r>
              <a:rPr lang="hu-HU" dirty="0"/>
              <a:t>foglalkozó természetes és jogi </a:t>
            </a:r>
            <a:r>
              <a:rPr lang="hu-HU" dirty="0" smtClean="0"/>
              <a:t>személyek tevékenységének</a:t>
            </a:r>
          </a:p>
          <a:p>
            <a:pPr marL="0" indent="0" algn="just">
              <a:buNone/>
            </a:pPr>
            <a:r>
              <a:rPr lang="hu-HU" dirty="0" smtClean="0"/>
              <a:t> </a:t>
            </a:r>
            <a:r>
              <a:rPr lang="hu-HU" dirty="0"/>
              <a:t>– különösképpen a piaci tevékenységnek </a:t>
            </a:r>
            <a:r>
              <a:rPr lang="hu-HU" dirty="0" smtClean="0"/>
              <a:t>–összehangolása</a:t>
            </a:r>
            <a:r>
              <a:rPr lang="hu-HU" dirty="0"/>
              <a:t>, koordinálása, közöttük kooperáció létrehozása, </a:t>
            </a:r>
            <a:r>
              <a:rPr lang="hu-HU" dirty="0" smtClean="0"/>
              <a:t>beleértve a </a:t>
            </a:r>
            <a:r>
              <a:rPr lang="hu-HU" dirty="0"/>
              <a:t>piaci tevékenységre rendelkezésre álló, illetve fordítható anyagi </a:t>
            </a:r>
            <a:r>
              <a:rPr lang="hu-HU" dirty="0" smtClean="0"/>
              <a:t>forrásaik, illetve </a:t>
            </a:r>
            <a:r>
              <a:rPr lang="hu-HU" dirty="0"/>
              <a:t>azok egy részének összehangolt felhasználása. </a:t>
            </a:r>
            <a:endParaRPr lang="hu-HU" dirty="0" smtClean="0"/>
          </a:p>
          <a:p>
            <a:pPr marL="0" indent="0" algn="just">
              <a:buNone/>
            </a:pPr>
            <a:r>
              <a:rPr lang="hu-HU" dirty="0" smtClean="0"/>
              <a:t>Az Egyesület lehetőségeihez </a:t>
            </a:r>
            <a:r>
              <a:rPr lang="hu-HU" dirty="0"/>
              <a:t>mérten hozzájárul a település turizmusának </a:t>
            </a:r>
            <a:r>
              <a:rPr lang="hu-HU" dirty="0" smtClean="0"/>
              <a:t>hosszútávon fenntartható</a:t>
            </a:r>
            <a:r>
              <a:rPr lang="hu-HU" dirty="0"/>
              <a:t>, kiegyensúlyozott fejlesztéséhez az Egyesület </a:t>
            </a:r>
            <a:r>
              <a:rPr lang="hu-HU" dirty="0" smtClean="0"/>
              <a:t>anyagi eszközeinek </a:t>
            </a:r>
            <a:r>
              <a:rPr lang="hu-HU" dirty="0"/>
              <a:t>célszerű felhasználása révén, magas színvonalú </a:t>
            </a:r>
            <a:r>
              <a:rPr lang="hu-HU" dirty="0" smtClean="0"/>
              <a:t>turisztikai koordinációs </a:t>
            </a:r>
            <a:r>
              <a:rPr lang="hu-HU" dirty="0"/>
              <a:t>tevékenységre törekszik.” – egyesületi alapszabályból.</a:t>
            </a:r>
          </a:p>
        </p:txBody>
      </p:sp>
    </p:spTree>
    <p:extLst>
      <p:ext uri="{BB962C8B-B14F-4D97-AF65-F5344CB8AC3E}">
        <p14:creationId xmlns:p14="http://schemas.microsoft.com/office/powerpoint/2010/main" val="2382867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566338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Hévíz Turisztikai Egyesület alapadatai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2" y="1635617"/>
            <a:ext cx="9905999" cy="4314422"/>
          </a:xfrm>
        </p:spPr>
        <p:txBody>
          <a:bodyPr>
            <a:normAutofit/>
          </a:bodyPr>
          <a:lstStyle/>
          <a:p>
            <a:pPr lvl="0"/>
            <a:r>
              <a:rPr lang="hu-HU" sz="2000" b="1" dirty="0">
                <a:solidFill>
                  <a:prstClr val="white"/>
                </a:solidFill>
              </a:rPr>
              <a:t>Az Egyesület </a:t>
            </a:r>
            <a:r>
              <a:rPr lang="hu-HU" sz="2000" b="1" dirty="0" smtClean="0"/>
              <a:t>neve:   </a:t>
            </a:r>
            <a:r>
              <a:rPr lang="hu-HU" sz="2000" b="1" dirty="0" smtClean="0">
                <a:solidFill>
                  <a:schemeClr val="bg1"/>
                </a:solidFill>
              </a:rPr>
              <a:t>Hévíz </a:t>
            </a:r>
            <a:r>
              <a:rPr lang="hu-HU" sz="2000" b="1" dirty="0">
                <a:solidFill>
                  <a:schemeClr val="bg1"/>
                </a:solidFill>
              </a:rPr>
              <a:t>Turisztikai Egyesület</a:t>
            </a:r>
          </a:p>
          <a:p>
            <a:pPr marL="0" lvl="0" indent="0">
              <a:buNone/>
            </a:pPr>
            <a:r>
              <a:rPr lang="hu-HU" sz="2000" b="1" dirty="0">
                <a:solidFill>
                  <a:prstClr val="white"/>
                </a:solidFill>
              </a:rPr>
              <a:t>Névváltozás bejegyzés időpontja: 2021. 02..12. Zalaegerszegi </a:t>
            </a:r>
            <a:r>
              <a:rPr lang="hu-HU" sz="2000" b="1" dirty="0" smtClean="0">
                <a:solidFill>
                  <a:prstClr val="white"/>
                </a:solidFill>
              </a:rPr>
              <a:t>Törvényszék -Pk.60.033/2006/75sz</a:t>
            </a:r>
            <a:r>
              <a:rPr lang="hu-HU" sz="2000" b="1" dirty="0">
                <a:solidFill>
                  <a:prstClr val="white"/>
                </a:solidFill>
              </a:rPr>
              <a:t>. </a:t>
            </a:r>
            <a:r>
              <a:rPr lang="hu-HU" sz="2000" b="1" dirty="0" smtClean="0">
                <a:solidFill>
                  <a:prstClr val="white"/>
                </a:solidFill>
              </a:rPr>
              <a:t>( </a:t>
            </a:r>
            <a:r>
              <a:rPr lang="hu-HU" sz="2000" b="1" dirty="0">
                <a:solidFill>
                  <a:prstClr val="white"/>
                </a:solidFill>
              </a:rPr>
              <a:t>2020.11.03 </a:t>
            </a:r>
            <a:r>
              <a:rPr lang="hu-HU" sz="2000" b="1" dirty="0" smtClean="0">
                <a:solidFill>
                  <a:prstClr val="white"/>
                </a:solidFill>
              </a:rPr>
              <a:t>)</a:t>
            </a:r>
            <a:endParaRPr lang="hu-HU" sz="2000" b="1" dirty="0">
              <a:solidFill>
                <a:prstClr val="white"/>
              </a:solidFill>
            </a:endParaRPr>
          </a:p>
          <a:p>
            <a:pPr lvl="0"/>
            <a:r>
              <a:rPr lang="hu-HU" sz="2000" b="1" dirty="0">
                <a:solidFill>
                  <a:prstClr val="white"/>
                </a:solidFill>
              </a:rPr>
              <a:t>Az Egyesület </a:t>
            </a:r>
            <a:r>
              <a:rPr lang="hu-HU" sz="2000" b="1" dirty="0" smtClean="0">
                <a:solidFill>
                  <a:prstClr val="white"/>
                </a:solidFill>
              </a:rPr>
              <a:t>székhelye</a:t>
            </a:r>
            <a:r>
              <a:rPr lang="hu-HU" sz="2000" b="1" dirty="0" smtClean="0">
                <a:solidFill>
                  <a:schemeClr val="bg1"/>
                </a:solidFill>
              </a:rPr>
              <a:t>:  8380 </a:t>
            </a:r>
            <a:r>
              <a:rPr lang="hu-HU" sz="2000" b="1" dirty="0">
                <a:solidFill>
                  <a:schemeClr val="bg1"/>
                </a:solidFill>
              </a:rPr>
              <a:t>Hévíz, Rákóczi utca 2.</a:t>
            </a:r>
          </a:p>
          <a:p>
            <a:pPr lvl="0"/>
            <a:r>
              <a:rPr lang="hu-HU" sz="2000" b="1" dirty="0">
                <a:solidFill>
                  <a:prstClr val="white"/>
                </a:solidFill>
              </a:rPr>
              <a:t>Az Egyesület működési </a:t>
            </a:r>
            <a:r>
              <a:rPr lang="hu-HU" sz="2000" b="1" dirty="0" smtClean="0">
                <a:solidFill>
                  <a:prstClr val="white"/>
                </a:solidFill>
              </a:rPr>
              <a:t>területe: </a:t>
            </a:r>
            <a:r>
              <a:rPr lang="hu-HU" sz="2000" b="1" dirty="0" smtClean="0">
                <a:solidFill>
                  <a:schemeClr val="bg1"/>
                </a:solidFill>
              </a:rPr>
              <a:t>Hévíz </a:t>
            </a:r>
            <a:r>
              <a:rPr lang="hu-HU" sz="2000" b="1" dirty="0">
                <a:solidFill>
                  <a:schemeClr val="bg1"/>
                </a:solidFill>
              </a:rPr>
              <a:t>Város közigazgatási területe és vonzáskörzete</a:t>
            </a:r>
          </a:p>
          <a:p>
            <a:pPr lvl="0"/>
            <a:r>
              <a:rPr lang="hu-HU" sz="2000" b="1" dirty="0">
                <a:solidFill>
                  <a:prstClr val="white"/>
                </a:solidFill>
              </a:rPr>
              <a:t>Az Egyesület alapításának </a:t>
            </a:r>
            <a:r>
              <a:rPr lang="hu-HU" sz="2000" b="1" dirty="0" smtClean="0">
                <a:solidFill>
                  <a:prstClr val="white"/>
                </a:solidFill>
              </a:rPr>
              <a:t>időpontja:  2006</a:t>
            </a:r>
            <a:r>
              <a:rPr lang="hu-HU" sz="2000" b="1" dirty="0">
                <a:solidFill>
                  <a:prstClr val="white"/>
                </a:solidFill>
              </a:rPr>
              <a:t>. március 1.</a:t>
            </a:r>
          </a:p>
          <a:p>
            <a:pPr lvl="0"/>
            <a:r>
              <a:rPr lang="hu-HU" sz="2000" b="1" dirty="0">
                <a:solidFill>
                  <a:prstClr val="white"/>
                </a:solidFill>
              </a:rPr>
              <a:t>Az Egyesület könyvvezetését végző </a:t>
            </a:r>
            <a:r>
              <a:rPr lang="hu-HU" sz="2000" b="1" dirty="0" smtClean="0">
                <a:solidFill>
                  <a:prstClr val="white"/>
                </a:solidFill>
              </a:rPr>
              <a:t>cég: </a:t>
            </a:r>
            <a:r>
              <a:rPr lang="hu-HU" sz="2000" b="1" dirty="0" err="1" smtClean="0">
                <a:solidFill>
                  <a:schemeClr val="bg1"/>
                </a:solidFill>
              </a:rPr>
              <a:t>Kreator</a:t>
            </a:r>
            <a:r>
              <a:rPr lang="hu-HU" sz="2000" b="1" dirty="0" smtClean="0">
                <a:solidFill>
                  <a:schemeClr val="bg1"/>
                </a:solidFill>
              </a:rPr>
              <a:t> </a:t>
            </a:r>
            <a:r>
              <a:rPr lang="hu-HU" sz="2000" b="1" dirty="0">
                <a:solidFill>
                  <a:schemeClr val="bg1"/>
                </a:solidFill>
              </a:rPr>
              <a:t>Bt. Zalaegerszeg</a:t>
            </a:r>
          </a:p>
          <a:p>
            <a:pPr lvl="0"/>
            <a:r>
              <a:rPr lang="hu-HU" sz="2000" b="1" dirty="0">
                <a:solidFill>
                  <a:prstClr val="white"/>
                </a:solidFill>
              </a:rPr>
              <a:t>Az Egyesület jogi képviseletét </a:t>
            </a:r>
            <a:r>
              <a:rPr lang="hu-HU" sz="2000" b="1" dirty="0" smtClean="0"/>
              <a:t>ellátja:   </a:t>
            </a:r>
            <a:r>
              <a:rPr lang="hu-HU" sz="2000" b="1" dirty="0" smtClean="0">
                <a:solidFill>
                  <a:schemeClr val="bg1"/>
                </a:solidFill>
              </a:rPr>
              <a:t>Dr</a:t>
            </a:r>
            <a:r>
              <a:rPr lang="hu-HU" sz="2000" b="1" dirty="0">
                <a:solidFill>
                  <a:schemeClr val="bg1"/>
                </a:solidFill>
              </a:rPr>
              <a:t>. </a:t>
            </a:r>
            <a:r>
              <a:rPr lang="hu-HU" sz="2000" b="1" dirty="0" err="1">
                <a:solidFill>
                  <a:schemeClr val="bg1"/>
                </a:solidFill>
              </a:rPr>
              <a:t>Gelencsér</a:t>
            </a:r>
            <a:r>
              <a:rPr lang="hu-HU" sz="2000" b="1" dirty="0">
                <a:solidFill>
                  <a:schemeClr val="bg1"/>
                </a:solidFill>
              </a:rPr>
              <a:t> Anita ügyvéd</a:t>
            </a:r>
          </a:p>
          <a:p>
            <a:endParaRPr lang="hu-H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669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HTE tisztségviselői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 smtClean="0"/>
              <a:t>Miklós Beatrix Elnök</a:t>
            </a:r>
          </a:p>
          <a:p>
            <a:r>
              <a:rPr lang="hu-HU" dirty="0" smtClean="0"/>
              <a:t>HTE Elnökség: 7 fő</a:t>
            </a:r>
          </a:p>
          <a:p>
            <a:pPr marL="0" indent="0">
              <a:buNone/>
            </a:pPr>
            <a:r>
              <a:rPr lang="hu-HU" dirty="0" smtClean="0"/>
              <a:t>        Karádi Szabolcs –Vendéglátó üzletek részéről</a:t>
            </a:r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smtClean="0"/>
              <a:t>       Molnár Ágnes – Szállodák részéről</a:t>
            </a:r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smtClean="0"/>
              <a:t>       Czene Alexandra - Tófürdő részéről</a:t>
            </a:r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smtClean="0"/>
              <a:t>       Lajkó Ferenc – Szobakiadók részéről</a:t>
            </a:r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smtClean="0"/>
              <a:t>       Benkő Attila –Önkormányzat részéről</a:t>
            </a:r>
          </a:p>
          <a:p>
            <a:pPr marL="0" indent="0">
              <a:buNone/>
            </a:pPr>
            <a:r>
              <a:rPr lang="hu-HU" dirty="0" smtClean="0"/>
              <a:t>        </a:t>
            </a:r>
            <a:r>
              <a:rPr lang="hu-HU" dirty="0" err="1" smtClean="0"/>
              <a:t>Dabóczi</a:t>
            </a:r>
            <a:r>
              <a:rPr lang="hu-HU" dirty="0" smtClean="0"/>
              <a:t> László - Független</a:t>
            </a:r>
          </a:p>
          <a:p>
            <a:r>
              <a:rPr lang="hu-HU" dirty="0" smtClean="0"/>
              <a:t>HTE Ellenőrző Bizottság: 3 fő  -  Kulcsár Judit, </a:t>
            </a:r>
            <a:r>
              <a:rPr lang="hu-HU" dirty="0" err="1" smtClean="0"/>
              <a:t>Pémer</a:t>
            </a:r>
            <a:r>
              <a:rPr lang="hu-HU" dirty="0" smtClean="0"/>
              <a:t> Edina, Németh Andrea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86114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41413" y="437882"/>
            <a:ext cx="9905998" cy="837126"/>
          </a:xfrm>
        </p:spPr>
        <p:txBody>
          <a:bodyPr/>
          <a:lstStyle/>
          <a:p>
            <a:pPr algn="ctr"/>
            <a:r>
              <a:rPr lang="hu-HU" dirty="0" smtClean="0"/>
              <a:t>Tagság létszáma és megoszlása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2" y="1275008"/>
            <a:ext cx="9905999" cy="5048519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hu-HU" sz="9600" b="1" dirty="0" smtClean="0">
                <a:cs typeface="Arial" panose="020B0604020202020204" pitchFamily="34" charset="0"/>
              </a:rPr>
              <a:t>Taglétszám: 91 fő</a:t>
            </a:r>
          </a:p>
          <a:p>
            <a:pPr marL="0" indent="0" algn="ctr">
              <a:buNone/>
            </a:pPr>
            <a:r>
              <a:rPr lang="hu-HU" sz="6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Tagság </a:t>
            </a:r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megoszlása:</a:t>
            </a: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Magánszálláshely:  </a:t>
            </a:r>
            <a:r>
              <a:rPr lang="hu-HU" sz="6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10             </a:t>
            </a:r>
            <a:endParaRPr lang="hu-HU" sz="6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Kereskedelmi szálláshely: </a:t>
            </a:r>
            <a:r>
              <a:rPr lang="hu-HU" sz="6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  21       </a:t>
            </a:r>
            <a:endParaRPr lang="hu-HU" sz="6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Vendéglátóhely:     </a:t>
            </a:r>
            <a:r>
              <a:rPr lang="hu-HU" sz="6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                       </a:t>
            </a:r>
            <a:endParaRPr lang="hu-HU" sz="6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Szolgáltató:      </a:t>
            </a:r>
            <a:r>
              <a:rPr lang="hu-HU" sz="6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14                              </a:t>
            </a:r>
            <a:endParaRPr lang="hu-HU" sz="6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Civil szervezet:  </a:t>
            </a:r>
            <a:r>
              <a:rPr lang="hu-HU" sz="6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 5                                </a:t>
            </a:r>
            <a:endParaRPr lang="hu-HU" sz="6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Intézmény:     </a:t>
            </a:r>
            <a:r>
              <a:rPr lang="hu-HU" sz="6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6                                   </a:t>
            </a:r>
            <a:endParaRPr lang="hu-HU" sz="6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Magánszemély:     </a:t>
            </a:r>
            <a:r>
              <a:rPr lang="hu-HU" sz="6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2                            </a:t>
            </a:r>
            <a:endParaRPr lang="hu-HU" sz="6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Nonprofit:     </a:t>
            </a:r>
            <a:r>
              <a:rPr lang="hu-HU" sz="6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2                                    </a:t>
            </a:r>
            <a:endParaRPr lang="hu-HU" sz="6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Profitorientált:     </a:t>
            </a:r>
            <a:r>
              <a:rPr lang="hu-HU" sz="6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2                             </a:t>
            </a:r>
            <a:endParaRPr lang="hu-HU" sz="6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Kereskedők:      </a:t>
            </a:r>
            <a:r>
              <a:rPr lang="hu-HU" sz="6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4                                 </a:t>
            </a:r>
            <a:endParaRPr lang="hu-HU" sz="6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0" algn="ctr"/>
            <a:r>
              <a:rPr lang="hu-HU" sz="6400" b="1" dirty="0">
                <a:solidFill>
                  <a:schemeClr val="bg1"/>
                </a:solidFill>
                <a:cs typeface="Arial" panose="020B0604020202020204" pitchFamily="34" charset="0"/>
              </a:rPr>
              <a:t>Utazási egység:   </a:t>
            </a:r>
            <a:r>
              <a:rPr lang="hu-HU" sz="6400" b="1" dirty="0">
                <a:cs typeface="Arial" panose="020B0604020202020204" pitchFamily="34" charset="0"/>
              </a:rPr>
              <a:t>  </a:t>
            </a:r>
            <a:r>
              <a:rPr lang="hu-HU" sz="6400" b="1" dirty="0" smtClean="0">
                <a:cs typeface="Arial" panose="020B0604020202020204" pitchFamily="34" charset="0"/>
              </a:rPr>
              <a:t>5                            </a:t>
            </a:r>
          </a:p>
          <a:p>
            <a:pPr marL="0" indent="0" algn="ctr">
              <a:buNone/>
            </a:pPr>
            <a:r>
              <a:rPr lang="hu-HU" sz="4900" b="1" dirty="0" smtClean="0">
                <a:cs typeface="Arial" panose="020B0604020202020204" pitchFamily="34" charset="0"/>
              </a:rPr>
              <a:t> 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174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41408" y="373487"/>
            <a:ext cx="9905996" cy="1429555"/>
          </a:xfrm>
        </p:spPr>
        <p:txBody>
          <a:bodyPr/>
          <a:lstStyle/>
          <a:p>
            <a:pPr algn="ctr"/>
            <a:r>
              <a:rPr lang="hu-HU" dirty="0" smtClean="0"/>
              <a:t>Alap Feladatok</a:t>
            </a:r>
            <a:br>
              <a:rPr lang="hu-HU" dirty="0" smtClean="0"/>
            </a:br>
            <a:r>
              <a:rPr lang="hu-HU" dirty="0" smtClean="0"/>
              <a:t>Marketing, PR, Rendezvények,Tájékoztatás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08" y="1918951"/>
            <a:ext cx="9905996" cy="4082604"/>
          </a:xfrm>
        </p:spPr>
        <p:txBody>
          <a:bodyPr>
            <a:normAutofit fontScale="92500" lnSpcReduction="20000"/>
          </a:bodyPr>
          <a:lstStyle/>
          <a:p>
            <a:pPr fontAlgn="t"/>
            <a:r>
              <a:rPr lang="hu-HU" dirty="0" smtClean="0">
                <a:latin typeface="+mn-lt"/>
              </a:rPr>
              <a:t>A </a:t>
            </a:r>
            <a:r>
              <a:rPr lang="hu-HU" dirty="0">
                <a:latin typeface="+mn-lt"/>
              </a:rPr>
              <a:t>városi marketing terv </a:t>
            </a:r>
            <a:r>
              <a:rPr lang="hu-HU" dirty="0" smtClean="0">
                <a:latin typeface="+mn-lt"/>
              </a:rPr>
              <a:t>erősítése</a:t>
            </a:r>
          </a:p>
          <a:p>
            <a:pPr fontAlgn="t"/>
            <a:r>
              <a:rPr lang="hu-HU" dirty="0" err="1" smtClean="0">
                <a:latin typeface="+mn-lt"/>
              </a:rPr>
              <a:t>Study</a:t>
            </a:r>
            <a:r>
              <a:rPr lang="hu-HU" dirty="0" smtClean="0">
                <a:latin typeface="+mn-lt"/>
              </a:rPr>
              <a:t> </a:t>
            </a:r>
            <a:r>
              <a:rPr lang="hu-HU" dirty="0" err="1">
                <a:latin typeface="+mn-lt"/>
              </a:rPr>
              <a:t>tourok</a:t>
            </a:r>
            <a:r>
              <a:rPr lang="hu-HU" dirty="0">
                <a:latin typeface="+mn-lt"/>
              </a:rPr>
              <a:t> </a:t>
            </a:r>
            <a:r>
              <a:rPr lang="hu-HU" dirty="0" smtClean="0">
                <a:latin typeface="+mn-lt"/>
              </a:rPr>
              <a:t>fogadása,reprezentációs és </a:t>
            </a:r>
            <a:r>
              <a:rPr lang="hu-HU" dirty="0" err="1" smtClean="0">
                <a:latin typeface="+mn-lt"/>
              </a:rPr>
              <a:t>catering</a:t>
            </a:r>
            <a:r>
              <a:rPr lang="hu-HU" dirty="0" smtClean="0">
                <a:latin typeface="+mn-lt"/>
              </a:rPr>
              <a:t> </a:t>
            </a:r>
            <a:r>
              <a:rPr lang="hu-HU" dirty="0" err="1" smtClean="0">
                <a:latin typeface="+mn-lt"/>
              </a:rPr>
              <a:t>ktg</a:t>
            </a:r>
            <a:r>
              <a:rPr lang="hu-HU" dirty="0" smtClean="0">
                <a:latin typeface="+mn-lt"/>
              </a:rPr>
              <a:t>.  feladatok ellátása</a:t>
            </a:r>
            <a:endParaRPr lang="hu-HU" dirty="0">
              <a:latin typeface="+mn-lt"/>
            </a:endParaRPr>
          </a:p>
          <a:p>
            <a:pPr fontAlgn="t"/>
            <a:r>
              <a:rPr lang="hu-HU" dirty="0" smtClean="0">
                <a:latin typeface="+mn-lt"/>
              </a:rPr>
              <a:t>Városi rendezvények</a:t>
            </a:r>
            <a:r>
              <a:rPr lang="hu-HU" dirty="0">
                <a:latin typeface="+mn-lt"/>
              </a:rPr>
              <a:t> </a:t>
            </a:r>
            <a:r>
              <a:rPr lang="hu-HU" dirty="0" smtClean="0">
                <a:latin typeface="+mn-lt"/>
              </a:rPr>
              <a:t>támogatása</a:t>
            </a:r>
            <a:endParaRPr lang="hu-HU" dirty="0">
              <a:latin typeface="+mn-lt"/>
            </a:endParaRPr>
          </a:p>
          <a:p>
            <a:pPr fontAlgn="t"/>
            <a:r>
              <a:rPr lang="hu-HU" dirty="0" smtClean="0">
                <a:latin typeface="+mn-lt"/>
              </a:rPr>
              <a:t>Hévíz Város Bora választás, Boldog Békeidők, Sörsétány, Borkorzó, Advent és Szilveszter szervezői és  társszervezői feladatainak ellátása,támogatása</a:t>
            </a:r>
          </a:p>
          <a:p>
            <a:pPr fontAlgn="t"/>
            <a:r>
              <a:rPr lang="hu-HU" dirty="0" smtClean="0">
                <a:latin typeface="+mn-lt"/>
              </a:rPr>
              <a:t>Egyéb rendezvények:</a:t>
            </a:r>
          </a:p>
          <a:p>
            <a:pPr fontAlgn="t"/>
            <a:r>
              <a:rPr lang="hu-HU" dirty="0" smtClean="0">
                <a:latin typeface="+mn-lt"/>
              </a:rPr>
              <a:t> Bethlen Gábor pályázat ,</a:t>
            </a:r>
            <a:r>
              <a:rPr lang="hu-HU" dirty="0" err="1" smtClean="0">
                <a:latin typeface="+mn-lt"/>
              </a:rPr>
              <a:t>Leader</a:t>
            </a:r>
            <a:r>
              <a:rPr lang="hu-HU" dirty="0" smtClean="0">
                <a:latin typeface="+mn-lt"/>
              </a:rPr>
              <a:t> Programok tervezése, lebonyolítása</a:t>
            </a:r>
          </a:p>
          <a:p>
            <a:pPr fontAlgn="t"/>
            <a:r>
              <a:rPr lang="hu-HU" dirty="0" smtClean="0">
                <a:latin typeface="+mn-lt"/>
              </a:rPr>
              <a:t>Agrárminisztériumi rendezvények, Herman Otto Intézeti felkérések lebonyolítása</a:t>
            </a:r>
          </a:p>
          <a:p>
            <a:pPr fontAlgn="t"/>
            <a:r>
              <a:rPr lang="hu-HU" dirty="0" smtClean="0">
                <a:latin typeface="+mn-lt"/>
              </a:rPr>
              <a:t>A tájékoztatás, képzések szervezése, lebonyolítása</a:t>
            </a:r>
            <a:endParaRPr lang="hu-HU" dirty="0">
              <a:latin typeface="+mn-lt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84630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dirty="0"/>
              <a:t>Marketing, PR, </a:t>
            </a:r>
            <a:r>
              <a:rPr lang="hu-HU" dirty="0" smtClean="0"/>
              <a:t>Rendezvények : Március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2022. Március </a:t>
            </a: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15.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hétvégén két rendezvény került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megrendezésre az egyesület szervezésében: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-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Táncház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bemutató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- Gregor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Bernadett és Csengeri Attila estje pezsgő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kóstolóval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köszöntéssel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2022.Március </a:t>
            </a:r>
            <a:r>
              <a:rPr lang="hu-HU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Délelőtt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jótékonysági főzést tartott az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Egyesület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piacon. Este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pedig egy   jótékonysági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orgona koncertet támogatott a Szentlélek Templomban. A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befolyt adományt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Kárpátaljáról menekült gyermekek megsegítésére továbbítottuk </a:t>
            </a:r>
            <a:r>
              <a:rPr lang="hu-H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Kiss László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esperes úr közben járásával.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hu-H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8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560931" cy="630733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 </a:t>
            </a:r>
            <a:r>
              <a:rPr lang="hu-HU" dirty="0">
                <a:solidFill>
                  <a:prstClr val="white"/>
                </a:solidFill>
              </a:rPr>
              <a:t>Marketing, PR, </a:t>
            </a:r>
            <a:r>
              <a:rPr lang="hu-HU" dirty="0" smtClean="0">
                <a:solidFill>
                  <a:prstClr val="white"/>
                </a:solidFill>
              </a:rPr>
              <a:t>Rendezvények:</a:t>
            </a:r>
            <a:r>
              <a:rPr lang="hu-HU" dirty="0" smtClean="0"/>
              <a:t> Április - Május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3" y="1390918"/>
            <a:ext cx="9905998" cy="440028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2022. Április 17-18</a:t>
            </a:r>
            <a:r>
              <a:rPr lang="hu-HU" b="1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Húsvéti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rendezvények lebonyolításában való személyes támogató részvétel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az egyesület tagjaival.</a:t>
            </a:r>
            <a:endParaRPr lang="hu-H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2022. Április </a:t>
            </a: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22</a:t>
            </a:r>
            <a:r>
              <a:rPr lang="hu-HU" b="1" i="1" dirty="0" smtClean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hu-HU" dirty="0" smtClean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2022.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évi Hévíz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Város Bora választás szervezése és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teljes körű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lebonyolítása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2022. Május </a:t>
            </a: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hu-HU" dirty="0" smtClean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hu-HU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Boldog Békeidők rendezvényhez  fellépők, </a:t>
            </a:r>
            <a:r>
              <a:rPr lang="hu-HU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retró-autók</a:t>
            </a:r>
            <a:r>
              <a:rPr lang="hu-HU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fellépésének </a:t>
            </a:r>
            <a:r>
              <a:rPr lang="hu-HU" dirty="0" smtClean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költségviselője, támogatása.</a:t>
            </a:r>
            <a:endParaRPr lang="hu-H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2022. Május 6-8.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kecskeméti  XV. Helyi Termék Ünnep – </a:t>
            </a:r>
            <a:r>
              <a:rPr lang="hu-HU" dirty="0" err="1">
                <a:ea typeface="Calibri" panose="020F0502020204030204" pitchFamily="34" charset="0"/>
                <a:cs typeface="Times New Roman" panose="02020603050405020304" pitchFamily="18" charset="0"/>
              </a:rPr>
              <a:t>Hungarikum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 Fesztiválon 3 napon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át népszerűsítette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a HTE Hévízt és a szállásokat a Szobakiadók Szövetségének és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az </a:t>
            </a:r>
            <a:r>
              <a:rPr lang="hu-HU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EurópaFit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ea typeface="Calibri" panose="020F0502020204030204" pitchFamily="34" charset="0"/>
                <a:cs typeface="Times New Roman" panose="02020603050405020304" pitchFamily="18" charset="0"/>
              </a:rPr>
              <a:t>Carbona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dirty="0" err="1">
                <a:ea typeface="Calibri" panose="020F0502020204030204" pitchFamily="34" charset="0"/>
                <a:cs typeface="Times New Roman" panose="02020603050405020304" pitchFamily="18" charset="0"/>
              </a:rPr>
              <a:t>Lotus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dirty="0" err="1">
                <a:ea typeface="Calibri" panose="020F0502020204030204" pitchFamily="34" charset="0"/>
                <a:cs typeface="Times New Roman" panose="02020603050405020304" pitchFamily="18" charset="0"/>
              </a:rPr>
              <a:t>Therme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 szállodák, valamint a hévízi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Tó-fürdő segítségével</a:t>
            </a:r>
            <a:endParaRPr lang="hu-H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3161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78039" y="347729"/>
            <a:ext cx="9669371" cy="875765"/>
          </a:xfrm>
        </p:spPr>
        <p:txBody>
          <a:bodyPr>
            <a:normAutofit fontScale="90000"/>
          </a:bodyPr>
          <a:lstStyle/>
          <a:p>
            <a:r>
              <a:rPr lang="hu-HU" dirty="0">
                <a:solidFill>
                  <a:prstClr val="white"/>
                </a:solidFill>
              </a:rPr>
              <a:t>Marketing, PR, </a:t>
            </a:r>
            <a:r>
              <a:rPr lang="hu-HU" dirty="0" smtClean="0">
                <a:solidFill>
                  <a:prstClr val="white"/>
                </a:solidFill>
              </a:rPr>
              <a:t>Rendezvények : </a:t>
            </a:r>
            <a:br>
              <a:rPr lang="hu-HU" dirty="0" smtClean="0">
                <a:solidFill>
                  <a:prstClr val="white"/>
                </a:solidFill>
              </a:rPr>
            </a:br>
            <a:r>
              <a:rPr lang="hu-HU" dirty="0" smtClean="0"/>
              <a:t>Június – Július - augusztus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41413" y="1223494"/>
            <a:ext cx="9905998" cy="456770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2022. Június </a:t>
            </a: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18</a:t>
            </a:r>
            <a:r>
              <a:rPr lang="hu-HU" b="1" i="1" dirty="0" smtClean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Kossuth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Rádiós megjelenés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szervezése - Egyesületi tagok megjelenése.</a:t>
            </a:r>
            <a:endParaRPr lang="hu-H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  Pl. Sisi kávézó – „ Mindenmentes torta „ - Karádi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Szabolcs kerékpáros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turizmus jelentőségéről tartott rövid riportok.</a:t>
            </a:r>
            <a:endParaRPr lang="hu-H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2022. Július </a:t>
            </a: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14-17.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Sörsétány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  Séfbemutató szervezése,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moderálása az eseménynek.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2022. Július </a:t>
            </a: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29.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Református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templomi koncert szervezése,lebonyolítása</a:t>
            </a:r>
            <a:endParaRPr lang="hu-H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2022. Augusztus </a:t>
            </a: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13. </a:t>
            </a:r>
            <a:r>
              <a:rPr lang="hu-HU" dirty="0">
                <a:ea typeface="Calibri" panose="020F0502020204030204" pitchFamily="34" charset="0"/>
                <a:cs typeface="Times New Roman" panose="02020603050405020304" pitchFamily="18" charset="0"/>
              </a:rPr>
              <a:t>Jótékonysági koncert Szentlélek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Templomban, szervezés,lebonyolítás</a:t>
            </a:r>
            <a:endParaRPr lang="hu-H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b="1" i="1" dirty="0" smtClean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2022. Augusztus </a:t>
            </a:r>
            <a:r>
              <a:rPr lang="hu-HU" b="1" i="1" dirty="0">
                <a:solidFill>
                  <a:srgbClr val="FFFF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18-21. </a:t>
            </a: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Borkorzó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-H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  Halászléfőzés szervezése, lebonyolítása</a:t>
            </a:r>
            <a:endParaRPr lang="hu-H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972667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kör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1_Áramkö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TM04033919[[fn=Áramkör]]</Template>
  <TotalTime>416</TotalTime>
  <Words>1058</Words>
  <Application>Microsoft Office PowerPoint</Application>
  <PresentationFormat>Szélesvásznú</PresentationFormat>
  <Paragraphs>153</Paragraphs>
  <Slides>17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2</vt:i4>
      </vt:variant>
      <vt:variant>
        <vt:lpstr>Diacímek</vt:lpstr>
      </vt:variant>
      <vt:variant>
        <vt:i4>17</vt:i4>
      </vt:variant>
    </vt:vector>
  </HeadingPairs>
  <TitlesOfParts>
    <vt:vector size="26" baseType="lpstr">
      <vt:lpstr>Arial</vt:lpstr>
      <vt:lpstr>Arial Nova</vt:lpstr>
      <vt:lpstr>Calibri</vt:lpstr>
      <vt:lpstr>Symbol</vt:lpstr>
      <vt:lpstr>Times New Roman</vt:lpstr>
      <vt:lpstr>Trebuchet MS</vt:lpstr>
      <vt:lpstr>Tw Cen MT</vt:lpstr>
      <vt:lpstr>Áramkör</vt:lpstr>
      <vt:lpstr>1_Áramkör</vt:lpstr>
      <vt:lpstr>Tájékoztató a Hévíz Turisztikai Egyesület 2022. évi tevékenységéről</vt:lpstr>
      <vt:lpstr>Hévíz Turisztikai Egyesület célja</vt:lpstr>
      <vt:lpstr>Hévíz Turisztikai Egyesület alapadatai</vt:lpstr>
      <vt:lpstr>HTE tisztségviselői</vt:lpstr>
      <vt:lpstr>Tagság létszáma és megoszlása</vt:lpstr>
      <vt:lpstr>Alap Feladatok Marketing, PR, Rendezvények,Tájékoztatás</vt:lpstr>
      <vt:lpstr>Marketing, PR, Rendezvények : Március</vt:lpstr>
      <vt:lpstr> Marketing, PR, Rendezvények: Április - Május</vt:lpstr>
      <vt:lpstr>Marketing, PR, Rendezvények :  Június – Július - augusztus</vt:lpstr>
      <vt:lpstr>Marketing, PR, Rendezvények: Szeptember</vt:lpstr>
      <vt:lpstr>Marketing, PR, Rendezvények: Október</vt:lpstr>
      <vt:lpstr>Marketing, PR, Rendezvények: November</vt:lpstr>
      <vt:lpstr>Marketing, PR, Rendezvények : December</vt:lpstr>
      <vt:lpstr>szakmai együttműködések  </vt:lpstr>
      <vt:lpstr>A HTE 2022 évre tervezett és tényleges  bevétel- Kiadás ( HUF)</vt:lpstr>
      <vt:lpstr>HTE Működési Költségtételek:</vt:lpstr>
      <vt:lpstr>Hévíz 2022. Image filmje  Magyar, angol, Németnyelvű Készült: Agrárminisztérium HUNG-2022 Pályázat megvalósítása során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LL-D41</dc:creator>
  <cp:lastModifiedBy>LL-D41</cp:lastModifiedBy>
  <cp:revision>51</cp:revision>
  <dcterms:created xsi:type="dcterms:W3CDTF">2023-01-29T16:31:00Z</dcterms:created>
  <dcterms:modified xsi:type="dcterms:W3CDTF">2023-02-10T06:22:48Z</dcterms:modified>
</cp:coreProperties>
</file>